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2"/>
  </p:notesMasterIdLst>
  <p:sldIdLst>
    <p:sldId id="256" r:id="rId2"/>
    <p:sldId id="407" r:id="rId3"/>
    <p:sldId id="417" r:id="rId4"/>
    <p:sldId id="406" r:id="rId5"/>
    <p:sldId id="425" r:id="rId6"/>
    <p:sldId id="426" r:id="rId7"/>
    <p:sldId id="446" r:id="rId8"/>
    <p:sldId id="448" r:id="rId9"/>
    <p:sldId id="449" r:id="rId10"/>
    <p:sldId id="450" r:id="rId11"/>
    <p:sldId id="364" r:id="rId12"/>
    <p:sldId id="451" r:id="rId13"/>
    <p:sldId id="365" r:id="rId14"/>
    <p:sldId id="447" r:id="rId15"/>
    <p:sldId id="335" r:id="rId16"/>
    <p:sldId id="340" r:id="rId17"/>
    <p:sldId id="428" r:id="rId18"/>
    <p:sldId id="419" r:id="rId19"/>
    <p:sldId id="422" r:id="rId20"/>
    <p:sldId id="423" r:id="rId21"/>
    <p:sldId id="274" r:id="rId22"/>
    <p:sldId id="283" r:id="rId23"/>
    <p:sldId id="264" r:id="rId24"/>
    <p:sldId id="265" r:id="rId25"/>
    <p:sldId id="273" r:id="rId26"/>
    <p:sldId id="459" r:id="rId27"/>
    <p:sldId id="460" r:id="rId28"/>
    <p:sldId id="462" r:id="rId29"/>
    <p:sldId id="463" r:id="rId30"/>
    <p:sldId id="464" r:id="rId31"/>
    <p:sldId id="465" r:id="rId32"/>
    <p:sldId id="467" r:id="rId33"/>
    <p:sldId id="468" r:id="rId34"/>
    <p:sldId id="470" r:id="rId35"/>
    <p:sldId id="471" r:id="rId36"/>
    <p:sldId id="472" r:id="rId37"/>
    <p:sldId id="458" r:id="rId38"/>
    <p:sldId id="455" r:id="rId39"/>
    <p:sldId id="456" r:id="rId40"/>
    <p:sldId id="275" r:id="rId41"/>
    <p:sldId id="429" r:id="rId42"/>
    <p:sldId id="276" r:id="rId43"/>
    <p:sldId id="277" r:id="rId44"/>
    <p:sldId id="279" r:id="rId45"/>
    <p:sldId id="280" r:id="rId46"/>
    <p:sldId id="281" r:id="rId47"/>
    <p:sldId id="278" r:id="rId48"/>
    <p:sldId id="430" r:id="rId49"/>
    <p:sldId id="262" r:id="rId50"/>
    <p:sldId id="263" r:id="rId51"/>
    <p:sldId id="282" r:id="rId52"/>
    <p:sldId id="261" r:id="rId53"/>
    <p:sldId id="260" r:id="rId54"/>
    <p:sldId id="434" r:id="rId55"/>
    <p:sldId id="433" r:id="rId56"/>
    <p:sldId id="435" r:id="rId57"/>
    <p:sldId id="436" r:id="rId58"/>
    <p:sldId id="437" r:id="rId59"/>
    <p:sldId id="438" r:id="rId60"/>
    <p:sldId id="432" r:id="rId61"/>
    <p:sldId id="427" r:id="rId62"/>
    <p:sldId id="440" r:id="rId63"/>
    <p:sldId id="420" r:id="rId64"/>
    <p:sldId id="441" r:id="rId65"/>
    <p:sldId id="442" r:id="rId66"/>
    <p:sldId id="443" r:id="rId67"/>
    <p:sldId id="444" r:id="rId68"/>
    <p:sldId id="445" r:id="rId69"/>
    <p:sldId id="352" r:id="rId70"/>
    <p:sldId id="285" r:id="rId7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40783"/>
    <p:restoredTop sz="94626"/>
  </p:normalViewPr>
  <p:slideViewPr>
    <p:cSldViewPr snapToGrid="0">
      <p:cViewPr varScale="1">
        <p:scale>
          <a:sx n="71" d="100"/>
          <a:sy n="71" d="100"/>
        </p:scale>
        <p:origin x="184" y="13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8F5FDA9-B11F-7449-B169-793ADA47A6B8}" type="datetimeFigureOut">
              <a:rPr lang="en-US" smtClean="0"/>
              <a:t>11/16/25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556CA6E-FF8B-CA4B-9680-EA2F986E67B7}" type="slidenum">
              <a:rPr lang="en-US" smtClean="0"/>
              <a:t>‹#›</a:t>
            </a:fld>
            <a:endParaRPr lang="en-US"/>
          </a:p>
        </p:txBody>
      </p:sp>
    </p:spTree>
    <p:extLst>
      <p:ext uri="{BB962C8B-B14F-4D97-AF65-F5344CB8AC3E}">
        <p14:creationId xmlns:p14="http://schemas.microsoft.com/office/powerpoint/2010/main" val="23122369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556CA6E-FF8B-CA4B-9680-EA2F986E67B7}" type="slidenum">
              <a:rPr lang="en-US" smtClean="0"/>
              <a:t>2</a:t>
            </a:fld>
            <a:endParaRPr lang="en-US"/>
          </a:p>
        </p:txBody>
      </p:sp>
    </p:spTree>
    <p:extLst>
      <p:ext uri="{BB962C8B-B14F-4D97-AF65-F5344CB8AC3E}">
        <p14:creationId xmlns:p14="http://schemas.microsoft.com/office/powerpoint/2010/main" val="19804694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a:extLst>
            <a:ext uri="{FF2B5EF4-FFF2-40B4-BE49-F238E27FC236}">
              <a16:creationId xmlns:a16="http://schemas.microsoft.com/office/drawing/2014/main" id="{0F489640-3E6E-0DBD-E793-1EC6D18C33D4}"/>
            </a:ext>
          </a:extLst>
        </p:cNvPr>
        <p:cNvGrpSpPr/>
        <p:nvPr/>
      </p:nvGrpSpPr>
      <p:grpSpPr>
        <a:xfrm>
          <a:off x="0" y="0"/>
          <a:ext cx="0" cy="0"/>
          <a:chOff x="0" y="0"/>
          <a:chExt cx="0" cy="0"/>
        </a:xfrm>
      </p:grpSpPr>
      <p:sp>
        <p:nvSpPr>
          <p:cNvPr id="376" name="Shape 376">
            <a:extLst>
              <a:ext uri="{FF2B5EF4-FFF2-40B4-BE49-F238E27FC236}">
                <a16:creationId xmlns:a16="http://schemas.microsoft.com/office/drawing/2014/main" id="{52A1D90A-15DC-841E-D265-04B4832D6B25}"/>
              </a:ext>
            </a:extLst>
          </p:cNvPr>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slide is a block diagram of a computer showing a central processing unit connected to main memory.  Software is loaded into the main memory.  The software can also interact with input / output devices and secondary memory for long-term storage.</a:t>
            </a:r>
          </a:p>
          <a:p>
            <a:pPr lvl="0">
              <a:spcBef>
                <a:spcPts val="0"/>
              </a:spcBef>
              <a:buNone/>
            </a:pPr>
            <a:endParaRPr dirty="0"/>
          </a:p>
        </p:txBody>
      </p:sp>
      <p:sp>
        <p:nvSpPr>
          <p:cNvPr id="377" name="Shape 377">
            <a:extLst>
              <a:ext uri="{FF2B5EF4-FFF2-40B4-BE49-F238E27FC236}">
                <a16:creationId xmlns:a16="http://schemas.microsoft.com/office/drawing/2014/main" id="{9DA562DC-806A-F1C5-B294-719C28FFB059}"/>
              </a:ext>
            </a:extLst>
          </p:cNvPr>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29263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556CA6E-FF8B-CA4B-9680-EA2F986E67B7}" type="slidenum">
              <a:rPr lang="en-US" smtClean="0"/>
              <a:t>41</a:t>
            </a:fld>
            <a:endParaRPr lang="en-US"/>
          </a:p>
        </p:txBody>
      </p:sp>
    </p:spTree>
    <p:extLst>
      <p:ext uri="{BB962C8B-B14F-4D97-AF65-F5344CB8AC3E}">
        <p14:creationId xmlns:p14="http://schemas.microsoft.com/office/powerpoint/2010/main" val="10987793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7594D-60B3-7826-937A-7462FE577FC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240DBDC-5E8B-7F8B-8009-5ECFC77A9AE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EFA99FB-7F00-EE6E-43AD-9EA86E09C622}"/>
              </a:ext>
            </a:extLst>
          </p:cNvPr>
          <p:cNvSpPr>
            <a:spLocks noGrp="1"/>
          </p:cNvSpPr>
          <p:nvPr>
            <p:ph type="dt" sz="half" idx="10"/>
          </p:nvPr>
        </p:nvSpPr>
        <p:spPr/>
        <p:txBody>
          <a:bodyPr/>
          <a:lstStyle/>
          <a:p>
            <a:fld id="{DAF77B6C-6B39-B84F-862C-036E8F44DCDC}" type="datetimeFigureOut">
              <a:rPr lang="en-US" smtClean="0"/>
              <a:t>11/16/25</a:t>
            </a:fld>
            <a:endParaRPr lang="en-US"/>
          </a:p>
        </p:txBody>
      </p:sp>
      <p:sp>
        <p:nvSpPr>
          <p:cNvPr id="5" name="Footer Placeholder 4">
            <a:extLst>
              <a:ext uri="{FF2B5EF4-FFF2-40B4-BE49-F238E27FC236}">
                <a16:creationId xmlns:a16="http://schemas.microsoft.com/office/drawing/2014/main" id="{6F589F83-A727-DF66-3FB0-F8D405BB09B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E7F2BF-F12F-820D-0CE7-09DB9596D6ED}"/>
              </a:ext>
            </a:extLst>
          </p:cNvPr>
          <p:cNvSpPr>
            <a:spLocks noGrp="1"/>
          </p:cNvSpPr>
          <p:nvPr>
            <p:ph type="sldNum" sz="quarter" idx="12"/>
          </p:nvPr>
        </p:nvSpPr>
        <p:spPr/>
        <p:txBody>
          <a:bodyPr/>
          <a:lstStyle/>
          <a:p>
            <a:fld id="{8F2BC585-92C8-A74C-A8F4-A154A3ED43F6}" type="slidenum">
              <a:rPr lang="en-US" smtClean="0"/>
              <a:t>‹#›</a:t>
            </a:fld>
            <a:endParaRPr lang="en-US"/>
          </a:p>
        </p:txBody>
      </p:sp>
    </p:spTree>
    <p:extLst>
      <p:ext uri="{BB962C8B-B14F-4D97-AF65-F5344CB8AC3E}">
        <p14:creationId xmlns:p14="http://schemas.microsoft.com/office/powerpoint/2010/main" val="24203645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8D0F30-3BFC-366F-459F-30677F705F8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092146E-0622-6EB6-59CE-C2C7E660109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DBFB508-6DE9-B2D9-D57B-9DD1868DD9A6}"/>
              </a:ext>
            </a:extLst>
          </p:cNvPr>
          <p:cNvSpPr>
            <a:spLocks noGrp="1"/>
          </p:cNvSpPr>
          <p:nvPr>
            <p:ph type="dt" sz="half" idx="10"/>
          </p:nvPr>
        </p:nvSpPr>
        <p:spPr/>
        <p:txBody>
          <a:bodyPr/>
          <a:lstStyle/>
          <a:p>
            <a:fld id="{DAF77B6C-6B39-B84F-862C-036E8F44DCDC}" type="datetimeFigureOut">
              <a:rPr lang="en-US" smtClean="0"/>
              <a:t>11/16/25</a:t>
            </a:fld>
            <a:endParaRPr lang="en-US"/>
          </a:p>
        </p:txBody>
      </p:sp>
      <p:sp>
        <p:nvSpPr>
          <p:cNvPr id="5" name="Footer Placeholder 4">
            <a:extLst>
              <a:ext uri="{FF2B5EF4-FFF2-40B4-BE49-F238E27FC236}">
                <a16:creationId xmlns:a16="http://schemas.microsoft.com/office/drawing/2014/main" id="{53E99274-5CE3-4199-41AA-E808266FB1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C016DB6-7556-37CC-9D81-3CAF3CEA98ED}"/>
              </a:ext>
            </a:extLst>
          </p:cNvPr>
          <p:cNvSpPr>
            <a:spLocks noGrp="1"/>
          </p:cNvSpPr>
          <p:nvPr>
            <p:ph type="sldNum" sz="quarter" idx="12"/>
          </p:nvPr>
        </p:nvSpPr>
        <p:spPr/>
        <p:txBody>
          <a:bodyPr/>
          <a:lstStyle/>
          <a:p>
            <a:fld id="{8F2BC585-92C8-A74C-A8F4-A154A3ED43F6}" type="slidenum">
              <a:rPr lang="en-US" smtClean="0"/>
              <a:t>‹#›</a:t>
            </a:fld>
            <a:endParaRPr lang="en-US"/>
          </a:p>
        </p:txBody>
      </p:sp>
    </p:spTree>
    <p:extLst>
      <p:ext uri="{BB962C8B-B14F-4D97-AF65-F5344CB8AC3E}">
        <p14:creationId xmlns:p14="http://schemas.microsoft.com/office/powerpoint/2010/main" val="4456056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3E635FA-2F4C-7DA1-EDE7-2082E7CA83E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ACA2D10-E697-D6E2-22A9-36D40BCB914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97B92FA-C1E3-C298-2138-74CF9B478208}"/>
              </a:ext>
            </a:extLst>
          </p:cNvPr>
          <p:cNvSpPr>
            <a:spLocks noGrp="1"/>
          </p:cNvSpPr>
          <p:nvPr>
            <p:ph type="dt" sz="half" idx="10"/>
          </p:nvPr>
        </p:nvSpPr>
        <p:spPr/>
        <p:txBody>
          <a:bodyPr/>
          <a:lstStyle/>
          <a:p>
            <a:fld id="{DAF77B6C-6B39-B84F-862C-036E8F44DCDC}" type="datetimeFigureOut">
              <a:rPr lang="en-US" smtClean="0"/>
              <a:t>11/16/25</a:t>
            </a:fld>
            <a:endParaRPr lang="en-US"/>
          </a:p>
        </p:txBody>
      </p:sp>
      <p:sp>
        <p:nvSpPr>
          <p:cNvPr id="5" name="Footer Placeholder 4">
            <a:extLst>
              <a:ext uri="{FF2B5EF4-FFF2-40B4-BE49-F238E27FC236}">
                <a16:creationId xmlns:a16="http://schemas.microsoft.com/office/drawing/2014/main" id="{41AB8995-535B-BB96-E7CD-4B7ED902EF3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3F4300A-4B22-85F8-DB43-0C48D5069164}"/>
              </a:ext>
            </a:extLst>
          </p:cNvPr>
          <p:cNvSpPr>
            <a:spLocks noGrp="1"/>
          </p:cNvSpPr>
          <p:nvPr>
            <p:ph type="sldNum" sz="quarter" idx="12"/>
          </p:nvPr>
        </p:nvSpPr>
        <p:spPr/>
        <p:txBody>
          <a:bodyPr/>
          <a:lstStyle/>
          <a:p>
            <a:fld id="{8F2BC585-92C8-A74C-A8F4-A154A3ED43F6}" type="slidenum">
              <a:rPr lang="en-US" smtClean="0"/>
              <a:t>‹#›</a:t>
            </a:fld>
            <a:endParaRPr lang="en-US"/>
          </a:p>
        </p:txBody>
      </p:sp>
    </p:spTree>
    <p:extLst>
      <p:ext uri="{BB962C8B-B14F-4D97-AF65-F5344CB8AC3E}">
        <p14:creationId xmlns:p14="http://schemas.microsoft.com/office/powerpoint/2010/main" val="35721824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4F5FA0-7648-E85E-59AD-6EE3E44E03D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B9CA7EB-EF90-AC87-9BD8-6780146E66E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6627D96-E63A-168A-5233-F6B70C40D1AC}"/>
              </a:ext>
            </a:extLst>
          </p:cNvPr>
          <p:cNvSpPr>
            <a:spLocks noGrp="1"/>
          </p:cNvSpPr>
          <p:nvPr>
            <p:ph type="dt" sz="half" idx="10"/>
          </p:nvPr>
        </p:nvSpPr>
        <p:spPr/>
        <p:txBody>
          <a:bodyPr/>
          <a:lstStyle/>
          <a:p>
            <a:fld id="{DAF77B6C-6B39-B84F-862C-036E8F44DCDC}" type="datetimeFigureOut">
              <a:rPr lang="en-US" smtClean="0"/>
              <a:t>11/16/25</a:t>
            </a:fld>
            <a:endParaRPr lang="en-US"/>
          </a:p>
        </p:txBody>
      </p:sp>
      <p:sp>
        <p:nvSpPr>
          <p:cNvPr id="5" name="Footer Placeholder 4">
            <a:extLst>
              <a:ext uri="{FF2B5EF4-FFF2-40B4-BE49-F238E27FC236}">
                <a16:creationId xmlns:a16="http://schemas.microsoft.com/office/drawing/2014/main" id="{4711350E-E043-F2B9-6E63-4DFF0FB18F9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400F539-FB08-290A-B764-9D9664C4D001}"/>
              </a:ext>
            </a:extLst>
          </p:cNvPr>
          <p:cNvSpPr>
            <a:spLocks noGrp="1"/>
          </p:cNvSpPr>
          <p:nvPr>
            <p:ph type="sldNum" sz="quarter" idx="12"/>
          </p:nvPr>
        </p:nvSpPr>
        <p:spPr/>
        <p:txBody>
          <a:bodyPr/>
          <a:lstStyle/>
          <a:p>
            <a:fld id="{8F2BC585-92C8-A74C-A8F4-A154A3ED43F6}" type="slidenum">
              <a:rPr lang="en-US" smtClean="0"/>
              <a:t>‹#›</a:t>
            </a:fld>
            <a:endParaRPr lang="en-US"/>
          </a:p>
        </p:txBody>
      </p:sp>
    </p:spTree>
    <p:extLst>
      <p:ext uri="{BB962C8B-B14F-4D97-AF65-F5344CB8AC3E}">
        <p14:creationId xmlns:p14="http://schemas.microsoft.com/office/powerpoint/2010/main" val="30799993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A97185-9EFF-BA6C-31D7-CC9375E3469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EC0818E-B28D-9E35-BBFB-41E054390AA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5D555CE-F380-90CE-187C-540350F5C806}"/>
              </a:ext>
            </a:extLst>
          </p:cNvPr>
          <p:cNvSpPr>
            <a:spLocks noGrp="1"/>
          </p:cNvSpPr>
          <p:nvPr>
            <p:ph type="dt" sz="half" idx="10"/>
          </p:nvPr>
        </p:nvSpPr>
        <p:spPr/>
        <p:txBody>
          <a:bodyPr/>
          <a:lstStyle/>
          <a:p>
            <a:fld id="{DAF77B6C-6B39-B84F-862C-036E8F44DCDC}" type="datetimeFigureOut">
              <a:rPr lang="en-US" smtClean="0"/>
              <a:t>11/16/25</a:t>
            </a:fld>
            <a:endParaRPr lang="en-US"/>
          </a:p>
        </p:txBody>
      </p:sp>
      <p:sp>
        <p:nvSpPr>
          <p:cNvPr id="5" name="Footer Placeholder 4">
            <a:extLst>
              <a:ext uri="{FF2B5EF4-FFF2-40B4-BE49-F238E27FC236}">
                <a16:creationId xmlns:a16="http://schemas.microsoft.com/office/drawing/2014/main" id="{8D291689-2AB7-0DBA-DA7C-E7D1485D58C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80BB945-2614-0803-9383-2AE435410455}"/>
              </a:ext>
            </a:extLst>
          </p:cNvPr>
          <p:cNvSpPr>
            <a:spLocks noGrp="1"/>
          </p:cNvSpPr>
          <p:nvPr>
            <p:ph type="sldNum" sz="quarter" idx="12"/>
          </p:nvPr>
        </p:nvSpPr>
        <p:spPr/>
        <p:txBody>
          <a:bodyPr/>
          <a:lstStyle/>
          <a:p>
            <a:fld id="{8F2BC585-92C8-A74C-A8F4-A154A3ED43F6}" type="slidenum">
              <a:rPr lang="en-US" smtClean="0"/>
              <a:t>‹#›</a:t>
            </a:fld>
            <a:endParaRPr lang="en-US"/>
          </a:p>
        </p:txBody>
      </p:sp>
    </p:spTree>
    <p:extLst>
      <p:ext uri="{BB962C8B-B14F-4D97-AF65-F5344CB8AC3E}">
        <p14:creationId xmlns:p14="http://schemas.microsoft.com/office/powerpoint/2010/main" val="40670013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91D0E-2E06-9899-6A50-1ADDE7454E4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051ABF2-4BE6-1B74-36DC-D612C9FE1FE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5F25886-D70A-1391-28AF-4705D846F27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1C77CC5-ADBB-14B2-F1DA-99C4F1E9A0CA}"/>
              </a:ext>
            </a:extLst>
          </p:cNvPr>
          <p:cNvSpPr>
            <a:spLocks noGrp="1"/>
          </p:cNvSpPr>
          <p:nvPr>
            <p:ph type="dt" sz="half" idx="10"/>
          </p:nvPr>
        </p:nvSpPr>
        <p:spPr/>
        <p:txBody>
          <a:bodyPr/>
          <a:lstStyle/>
          <a:p>
            <a:fld id="{DAF77B6C-6B39-B84F-862C-036E8F44DCDC}" type="datetimeFigureOut">
              <a:rPr lang="en-US" smtClean="0"/>
              <a:t>11/16/25</a:t>
            </a:fld>
            <a:endParaRPr lang="en-US"/>
          </a:p>
        </p:txBody>
      </p:sp>
      <p:sp>
        <p:nvSpPr>
          <p:cNvPr id="6" name="Footer Placeholder 5">
            <a:extLst>
              <a:ext uri="{FF2B5EF4-FFF2-40B4-BE49-F238E27FC236}">
                <a16:creationId xmlns:a16="http://schemas.microsoft.com/office/drawing/2014/main" id="{48FB2C2C-90AA-09C6-5FAF-55C38BDD0BB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825174A-422B-F374-67D5-1859E69E5A93}"/>
              </a:ext>
            </a:extLst>
          </p:cNvPr>
          <p:cNvSpPr>
            <a:spLocks noGrp="1"/>
          </p:cNvSpPr>
          <p:nvPr>
            <p:ph type="sldNum" sz="quarter" idx="12"/>
          </p:nvPr>
        </p:nvSpPr>
        <p:spPr/>
        <p:txBody>
          <a:bodyPr/>
          <a:lstStyle/>
          <a:p>
            <a:fld id="{8F2BC585-92C8-A74C-A8F4-A154A3ED43F6}" type="slidenum">
              <a:rPr lang="en-US" smtClean="0"/>
              <a:t>‹#›</a:t>
            </a:fld>
            <a:endParaRPr lang="en-US"/>
          </a:p>
        </p:txBody>
      </p:sp>
    </p:spTree>
    <p:extLst>
      <p:ext uri="{BB962C8B-B14F-4D97-AF65-F5344CB8AC3E}">
        <p14:creationId xmlns:p14="http://schemas.microsoft.com/office/powerpoint/2010/main" val="42085528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CF4A6B-3AF0-6CD1-75DA-CB6D9D86B4F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9CA999D-82B2-6871-49E1-90E10A3234E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915B3A2-3124-683C-34E3-A212DF336A3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6D15B74-E618-2C35-4069-C16ACF01B68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FF1E990-B7AB-736D-1D8B-6E0147CF990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DAB4C4D-691B-A4DA-D231-E23DC87D64E9}"/>
              </a:ext>
            </a:extLst>
          </p:cNvPr>
          <p:cNvSpPr>
            <a:spLocks noGrp="1"/>
          </p:cNvSpPr>
          <p:nvPr>
            <p:ph type="dt" sz="half" idx="10"/>
          </p:nvPr>
        </p:nvSpPr>
        <p:spPr/>
        <p:txBody>
          <a:bodyPr/>
          <a:lstStyle/>
          <a:p>
            <a:fld id="{DAF77B6C-6B39-B84F-862C-036E8F44DCDC}" type="datetimeFigureOut">
              <a:rPr lang="en-US" smtClean="0"/>
              <a:t>11/16/25</a:t>
            </a:fld>
            <a:endParaRPr lang="en-US"/>
          </a:p>
        </p:txBody>
      </p:sp>
      <p:sp>
        <p:nvSpPr>
          <p:cNvPr id="8" name="Footer Placeholder 7">
            <a:extLst>
              <a:ext uri="{FF2B5EF4-FFF2-40B4-BE49-F238E27FC236}">
                <a16:creationId xmlns:a16="http://schemas.microsoft.com/office/drawing/2014/main" id="{DD246454-EA8A-ABE4-EF1B-F3797657941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EDDADFE-E3A9-A091-6876-9693432C0AD3}"/>
              </a:ext>
            </a:extLst>
          </p:cNvPr>
          <p:cNvSpPr>
            <a:spLocks noGrp="1"/>
          </p:cNvSpPr>
          <p:nvPr>
            <p:ph type="sldNum" sz="quarter" idx="12"/>
          </p:nvPr>
        </p:nvSpPr>
        <p:spPr/>
        <p:txBody>
          <a:bodyPr/>
          <a:lstStyle/>
          <a:p>
            <a:fld id="{8F2BC585-92C8-A74C-A8F4-A154A3ED43F6}" type="slidenum">
              <a:rPr lang="en-US" smtClean="0"/>
              <a:t>‹#›</a:t>
            </a:fld>
            <a:endParaRPr lang="en-US"/>
          </a:p>
        </p:txBody>
      </p:sp>
    </p:spTree>
    <p:extLst>
      <p:ext uri="{BB962C8B-B14F-4D97-AF65-F5344CB8AC3E}">
        <p14:creationId xmlns:p14="http://schemas.microsoft.com/office/powerpoint/2010/main" val="29613889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A384D4-CC10-51E2-D542-370DCDDE965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2C8AFC7-3335-8500-24F0-F17F4C57648C}"/>
              </a:ext>
            </a:extLst>
          </p:cNvPr>
          <p:cNvSpPr>
            <a:spLocks noGrp="1"/>
          </p:cNvSpPr>
          <p:nvPr>
            <p:ph type="dt" sz="half" idx="10"/>
          </p:nvPr>
        </p:nvSpPr>
        <p:spPr/>
        <p:txBody>
          <a:bodyPr/>
          <a:lstStyle/>
          <a:p>
            <a:fld id="{DAF77B6C-6B39-B84F-862C-036E8F44DCDC}" type="datetimeFigureOut">
              <a:rPr lang="en-US" smtClean="0"/>
              <a:t>11/16/25</a:t>
            </a:fld>
            <a:endParaRPr lang="en-US"/>
          </a:p>
        </p:txBody>
      </p:sp>
      <p:sp>
        <p:nvSpPr>
          <p:cNvPr id="4" name="Footer Placeholder 3">
            <a:extLst>
              <a:ext uri="{FF2B5EF4-FFF2-40B4-BE49-F238E27FC236}">
                <a16:creationId xmlns:a16="http://schemas.microsoft.com/office/drawing/2014/main" id="{FB6F74FD-8F2F-1458-DAB2-D90B7674FFF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364C7FA-526C-B16A-05CA-35F519FEFA09}"/>
              </a:ext>
            </a:extLst>
          </p:cNvPr>
          <p:cNvSpPr>
            <a:spLocks noGrp="1"/>
          </p:cNvSpPr>
          <p:nvPr>
            <p:ph type="sldNum" sz="quarter" idx="12"/>
          </p:nvPr>
        </p:nvSpPr>
        <p:spPr/>
        <p:txBody>
          <a:bodyPr/>
          <a:lstStyle/>
          <a:p>
            <a:fld id="{8F2BC585-92C8-A74C-A8F4-A154A3ED43F6}" type="slidenum">
              <a:rPr lang="en-US" smtClean="0"/>
              <a:t>‹#›</a:t>
            </a:fld>
            <a:endParaRPr lang="en-US"/>
          </a:p>
        </p:txBody>
      </p:sp>
    </p:spTree>
    <p:extLst>
      <p:ext uri="{BB962C8B-B14F-4D97-AF65-F5344CB8AC3E}">
        <p14:creationId xmlns:p14="http://schemas.microsoft.com/office/powerpoint/2010/main" val="4414621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22B8353-2CB2-CDC9-8BB5-35E98EBED6D6}"/>
              </a:ext>
            </a:extLst>
          </p:cNvPr>
          <p:cNvSpPr>
            <a:spLocks noGrp="1"/>
          </p:cNvSpPr>
          <p:nvPr>
            <p:ph type="dt" sz="half" idx="10"/>
          </p:nvPr>
        </p:nvSpPr>
        <p:spPr/>
        <p:txBody>
          <a:bodyPr/>
          <a:lstStyle/>
          <a:p>
            <a:fld id="{DAF77B6C-6B39-B84F-862C-036E8F44DCDC}" type="datetimeFigureOut">
              <a:rPr lang="en-US" smtClean="0"/>
              <a:t>11/16/25</a:t>
            </a:fld>
            <a:endParaRPr lang="en-US"/>
          </a:p>
        </p:txBody>
      </p:sp>
      <p:sp>
        <p:nvSpPr>
          <p:cNvPr id="3" name="Footer Placeholder 2">
            <a:extLst>
              <a:ext uri="{FF2B5EF4-FFF2-40B4-BE49-F238E27FC236}">
                <a16:creationId xmlns:a16="http://schemas.microsoft.com/office/drawing/2014/main" id="{689672B9-2E9F-CC35-05C4-65A236569F1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CB734CC-D656-E5F1-E131-6E7FBDDCA2F3}"/>
              </a:ext>
            </a:extLst>
          </p:cNvPr>
          <p:cNvSpPr>
            <a:spLocks noGrp="1"/>
          </p:cNvSpPr>
          <p:nvPr>
            <p:ph type="sldNum" sz="quarter" idx="12"/>
          </p:nvPr>
        </p:nvSpPr>
        <p:spPr/>
        <p:txBody>
          <a:bodyPr/>
          <a:lstStyle/>
          <a:p>
            <a:fld id="{8F2BC585-92C8-A74C-A8F4-A154A3ED43F6}" type="slidenum">
              <a:rPr lang="en-US" smtClean="0"/>
              <a:t>‹#›</a:t>
            </a:fld>
            <a:endParaRPr lang="en-US"/>
          </a:p>
        </p:txBody>
      </p:sp>
    </p:spTree>
    <p:extLst>
      <p:ext uri="{BB962C8B-B14F-4D97-AF65-F5344CB8AC3E}">
        <p14:creationId xmlns:p14="http://schemas.microsoft.com/office/powerpoint/2010/main" val="19483538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1EC87A-40FC-C605-C8D1-FC59061FE84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4AB60FC-0026-C60E-A4DC-9023C7A1490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9E2E971-2D42-BF36-D773-7122990D1E8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B58763C-73D6-7158-D470-209202005757}"/>
              </a:ext>
            </a:extLst>
          </p:cNvPr>
          <p:cNvSpPr>
            <a:spLocks noGrp="1"/>
          </p:cNvSpPr>
          <p:nvPr>
            <p:ph type="dt" sz="half" idx="10"/>
          </p:nvPr>
        </p:nvSpPr>
        <p:spPr/>
        <p:txBody>
          <a:bodyPr/>
          <a:lstStyle/>
          <a:p>
            <a:fld id="{DAF77B6C-6B39-B84F-862C-036E8F44DCDC}" type="datetimeFigureOut">
              <a:rPr lang="en-US" smtClean="0"/>
              <a:t>11/16/25</a:t>
            </a:fld>
            <a:endParaRPr lang="en-US"/>
          </a:p>
        </p:txBody>
      </p:sp>
      <p:sp>
        <p:nvSpPr>
          <p:cNvPr id="6" name="Footer Placeholder 5">
            <a:extLst>
              <a:ext uri="{FF2B5EF4-FFF2-40B4-BE49-F238E27FC236}">
                <a16:creationId xmlns:a16="http://schemas.microsoft.com/office/drawing/2014/main" id="{A6D1F916-CA0E-6CC6-A718-CE1104781FC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A53A36B-30C9-0659-8A86-62ACE7041CBE}"/>
              </a:ext>
            </a:extLst>
          </p:cNvPr>
          <p:cNvSpPr>
            <a:spLocks noGrp="1"/>
          </p:cNvSpPr>
          <p:nvPr>
            <p:ph type="sldNum" sz="quarter" idx="12"/>
          </p:nvPr>
        </p:nvSpPr>
        <p:spPr/>
        <p:txBody>
          <a:bodyPr/>
          <a:lstStyle/>
          <a:p>
            <a:fld id="{8F2BC585-92C8-A74C-A8F4-A154A3ED43F6}" type="slidenum">
              <a:rPr lang="en-US" smtClean="0"/>
              <a:t>‹#›</a:t>
            </a:fld>
            <a:endParaRPr lang="en-US"/>
          </a:p>
        </p:txBody>
      </p:sp>
    </p:spTree>
    <p:extLst>
      <p:ext uri="{BB962C8B-B14F-4D97-AF65-F5344CB8AC3E}">
        <p14:creationId xmlns:p14="http://schemas.microsoft.com/office/powerpoint/2010/main" val="8239242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5A21AB-3957-0559-37F7-DD6AFEC393D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2EAB027-1F78-ADFA-17B7-9366FEF14A3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B662624-E928-22A9-6E28-54F524AFE56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BBBAD39-4BC6-FF13-5114-824F9F1D6675}"/>
              </a:ext>
            </a:extLst>
          </p:cNvPr>
          <p:cNvSpPr>
            <a:spLocks noGrp="1"/>
          </p:cNvSpPr>
          <p:nvPr>
            <p:ph type="dt" sz="half" idx="10"/>
          </p:nvPr>
        </p:nvSpPr>
        <p:spPr/>
        <p:txBody>
          <a:bodyPr/>
          <a:lstStyle/>
          <a:p>
            <a:fld id="{DAF77B6C-6B39-B84F-862C-036E8F44DCDC}" type="datetimeFigureOut">
              <a:rPr lang="en-US" smtClean="0"/>
              <a:t>11/16/25</a:t>
            </a:fld>
            <a:endParaRPr lang="en-US"/>
          </a:p>
        </p:txBody>
      </p:sp>
      <p:sp>
        <p:nvSpPr>
          <p:cNvPr id="6" name="Footer Placeholder 5">
            <a:extLst>
              <a:ext uri="{FF2B5EF4-FFF2-40B4-BE49-F238E27FC236}">
                <a16:creationId xmlns:a16="http://schemas.microsoft.com/office/drawing/2014/main" id="{6B91CD52-FD71-3BB9-E7D6-6D4BC04D963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4DA034D-A884-F591-DC46-AE62860DE49B}"/>
              </a:ext>
            </a:extLst>
          </p:cNvPr>
          <p:cNvSpPr>
            <a:spLocks noGrp="1"/>
          </p:cNvSpPr>
          <p:nvPr>
            <p:ph type="sldNum" sz="quarter" idx="12"/>
          </p:nvPr>
        </p:nvSpPr>
        <p:spPr/>
        <p:txBody>
          <a:bodyPr/>
          <a:lstStyle/>
          <a:p>
            <a:fld id="{8F2BC585-92C8-A74C-A8F4-A154A3ED43F6}" type="slidenum">
              <a:rPr lang="en-US" smtClean="0"/>
              <a:t>‹#›</a:t>
            </a:fld>
            <a:endParaRPr lang="en-US"/>
          </a:p>
        </p:txBody>
      </p:sp>
    </p:spTree>
    <p:extLst>
      <p:ext uri="{BB962C8B-B14F-4D97-AF65-F5344CB8AC3E}">
        <p14:creationId xmlns:p14="http://schemas.microsoft.com/office/powerpoint/2010/main" val="1833110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9BAB925-1130-5B04-EA9B-4C165DBBD81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43FDB2A-FE05-2259-4308-2C9D1191740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887B815-10EF-F249-A451-87074059359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AF77B6C-6B39-B84F-862C-036E8F44DCDC}" type="datetimeFigureOut">
              <a:rPr lang="en-US" smtClean="0"/>
              <a:t>11/16/25</a:t>
            </a:fld>
            <a:endParaRPr lang="en-US"/>
          </a:p>
        </p:txBody>
      </p:sp>
      <p:sp>
        <p:nvSpPr>
          <p:cNvPr id="5" name="Footer Placeholder 4">
            <a:extLst>
              <a:ext uri="{FF2B5EF4-FFF2-40B4-BE49-F238E27FC236}">
                <a16:creationId xmlns:a16="http://schemas.microsoft.com/office/drawing/2014/main" id="{0803FB1B-61C8-718C-F448-9210F699839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7B3E69B-3622-ED96-CB8C-8F029286BF0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F2BC585-92C8-A74C-A8F4-A154A3ED43F6}" type="slidenum">
              <a:rPr lang="en-US" smtClean="0"/>
              <a:t>‹#›</a:t>
            </a:fld>
            <a:endParaRPr lang="en-US"/>
          </a:p>
        </p:txBody>
      </p:sp>
    </p:spTree>
    <p:extLst>
      <p:ext uri="{BB962C8B-B14F-4D97-AF65-F5344CB8AC3E}">
        <p14:creationId xmlns:p14="http://schemas.microsoft.com/office/powerpoint/2010/main" val="302586539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hyperlink" Target="https://www.ca4e.com/cdc8512/documentation.html" TargetMode="External"/><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15.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archive.org/details/internetarcade" TargetMode="External"/><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20.gif"/><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e4004.szyc.org/iset.html" TargetMode="External"/><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e4004.szyc.org/emu/" TargetMode="External"/><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E6DA30-426C-2998-6FFB-D60517D8AF37}"/>
              </a:ext>
            </a:extLst>
          </p:cNvPr>
          <p:cNvSpPr>
            <a:spLocks noGrp="1"/>
          </p:cNvSpPr>
          <p:nvPr>
            <p:ph type="ctrTitle"/>
          </p:nvPr>
        </p:nvSpPr>
        <p:spPr/>
        <p:txBody>
          <a:bodyPr/>
          <a:lstStyle/>
          <a:p>
            <a:r>
              <a:rPr lang="en-US" dirty="0"/>
              <a:t>The CDC 8512 Microprocessor</a:t>
            </a:r>
          </a:p>
        </p:txBody>
      </p:sp>
      <p:sp>
        <p:nvSpPr>
          <p:cNvPr id="3" name="Subtitle 2">
            <a:extLst>
              <a:ext uri="{FF2B5EF4-FFF2-40B4-BE49-F238E27FC236}">
                <a16:creationId xmlns:a16="http://schemas.microsoft.com/office/drawing/2014/main" id="{AAC0417C-3B7C-D541-3346-8C3E393AA116}"/>
              </a:ext>
            </a:extLst>
          </p:cNvPr>
          <p:cNvSpPr>
            <a:spLocks noGrp="1"/>
          </p:cNvSpPr>
          <p:nvPr>
            <p:ph type="subTitle" idx="1"/>
          </p:nvPr>
        </p:nvSpPr>
        <p:spPr/>
        <p:txBody>
          <a:bodyPr/>
          <a:lstStyle/>
          <a:p>
            <a:r>
              <a:rPr lang="en-US" dirty="0"/>
              <a:t>Dr. Charles R. Severance</a:t>
            </a:r>
          </a:p>
          <a:p>
            <a:r>
              <a:rPr lang="en-US" dirty="0" err="1"/>
              <a:t>online.dr-chuck.com</a:t>
            </a:r>
            <a:endParaRPr lang="en-US" dirty="0"/>
          </a:p>
        </p:txBody>
      </p:sp>
    </p:spTree>
    <p:extLst>
      <p:ext uri="{BB962C8B-B14F-4D97-AF65-F5344CB8AC3E}">
        <p14:creationId xmlns:p14="http://schemas.microsoft.com/office/powerpoint/2010/main" val="39703977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7D7C47-FFAB-B77C-A71A-F1D68892813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9F27EAE-3CA7-A983-EC59-D2292C67A042}"/>
              </a:ext>
            </a:extLst>
          </p:cNvPr>
          <p:cNvSpPr>
            <a:spLocks noGrp="1"/>
          </p:cNvSpPr>
          <p:nvPr>
            <p:ph type="title"/>
          </p:nvPr>
        </p:nvSpPr>
        <p:spPr>
          <a:xfrm>
            <a:off x="838200" y="365125"/>
            <a:ext cx="6322454" cy="1325563"/>
          </a:xfrm>
        </p:spPr>
        <p:txBody>
          <a:bodyPr/>
          <a:lstStyle/>
          <a:p>
            <a:r>
              <a:rPr lang="en-US" dirty="0"/>
              <a:t>No emojis in 1940 😭📅😭</a:t>
            </a:r>
          </a:p>
        </p:txBody>
      </p:sp>
      <p:sp>
        <p:nvSpPr>
          <p:cNvPr id="3" name="Content Placeholder 2">
            <a:extLst>
              <a:ext uri="{FF2B5EF4-FFF2-40B4-BE49-F238E27FC236}">
                <a16:creationId xmlns:a16="http://schemas.microsoft.com/office/drawing/2014/main" id="{C7C92E85-7053-A6CE-CFC5-45372AED3787}"/>
              </a:ext>
            </a:extLst>
          </p:cNvPr>
          <p:cNvSpPr>
            <a:spLocks noGrp="1"/>
          </p:cNvSpPr>
          <p:nvPr>
            <p:ph idx="1"/>
          </p:nvPr>
        </p:nvSpPr>
        <p:spPr>
          <a:xfrm>
            <a:off x="838200" y="1825625"/>
            <a:ext cx="4970172" cy="4351338"/>
          </a:xfrm>
        </p:spPr>
        <p:txBody>
          <a:bodyPr>
            <a:normAutofit/>
          </a:bodyPr>
          <a:lstStyle/>
          <a:p>
            <a:r>
              <a:rPr lang="en-US" dirty="0"/>
              <a:t>We only have 0-9 as numbers and we need to be able to represent 0-15 in a single base-16 digit</a:t>
            </a:r>
          </a:p>
          <a:p>
            <a:r>
              <a:rPr lang="en-US" dirty="0"/>
              <a:t>So we used A-F to represent 10-15 for base-16 numbers</a:t>
            </a:r>
          </a:p>
          <a:p>
            <a:endParaRPr lang="en-US" dirty="0"/>
          </a:p>
        </p:txBody>
      </p:sp>
      <p:graphicFrame>
        <p:nvGraphicFramePr>
          <p:cNvPr id="5" name="Table 4">
            <a:extLst>
              <a:ext uri="{FF2B5EF4-FFF2-40B4-BE49-F238E27FC236}">
                <a16:creationId xmlns:a16="http://schemas.microsoft.com/office/drawing/2014/main" id="{791F3906-89FD-EBCF-0F72-43A9B47BB586}"/>
              </a:ext>
            </a:extLst>
          </p:cNvPr>
          <p:cNvGraphicFramePr>
            <a:graphicFrameLocks noGrp="1"/>
          </p:cNvGraphicFramePr>
          <p:nvPr>
            <p:extLst>
              <p:ext uri="{D42A27DB-BD31-4B8C-83A1-F6EECF244321}">
                <p14:modId xmlns:p14="http://schemas.microsoft.com/office/powerpoint/2010/main" val="3182091846"/>
              </p:ext>
            </p:extLst>
          </p:nvPr>
        </p:nvGraphicFramePr>
        <p:xfrm>
          <a:off x="7696200" y="365125"/>
          <a:ext cx="3657600" cy="5923000"/>
        </p:xfrm>
        <a:graphic>
          <a:graphicData uri="http://schemas.openxmlformats.org/drawingml/2006/table">
            <a:tbl>
              <a:tblPr firstRow="1" bandRow="1">
                <a:tableStyleId>{5C22544A-7EE6-4342-B048-85BDC9FD1C3A}</a:tableStyleId>
              </a:tblPr>
              <a:tblGrid>
                <a:gridCol w="1344136">
                  <a:extLst>
                    <a:ext uri="{9D8B030D-6E8A-4147-A177-3AD203B41FA5}">
                      <a16:colId xmlns:a16="http://schemas.microsoft.com/office/drawing/2014/main" val="4055137666"/>
                    </a:ext>
                  </a:extLst>
                </a:gridCol>
                <a:gridCol w="1124421">
                  <a:extLst>
                    <a:ext uri="{9D8B030D-6E8A-4147-A177-3AD203B41FA5}">
                      <a16:colId xmlns:a16="http://schemas.microsoft.com/office/drawing/2014/main" val="4140446323"/>
                    </a:ext>
                  </a:extLst>
                </a:gridCol>
                <a:gridCol w="1189043">
                  <a:extLst>
                    <a:ext uri="{9D8B030D-6E8A-4147-A177-3AD203B41FA5}">
                      <a16:colId xmlns:a16="http://schemas.microsoft.com/office/drawing/2014/main" val="1881360238"/>
                    </a:ext>
                  </a:extLst>
                </a:gridCol>
              </a:tblGrid>
              <a:tr h="345032">
                <a:tc>
                  <a:txBody>
                    <a:bodyPr/>
                    <a:lstStyle/>
                    <a:p>
                      <a:pPr algn="ctr"/>
                      <a:r>
                        <a:rPr lang="en-US" sz="1600" dirty="0"/>
                        <a:t>Base-10</a:t>
                      </a:r>
                    </a:p>
                  </a:txBody>
                  <a:tcPr marL="91763" marR="91763" marT="45882" marB="45882"/>
                </a:tc>
                <a:tc>
                  <a:txBody>
                    <a:bodyPr/>
                    <a:lstStyle/>
                    <a:p>
                      <a:pPr algn="ctr"/>
                      <a:r>
                        <a:rPr lang="en-US" sz="1600" dirty="0"/>
                        <a:t>Base-2</a:t>
                      </a:r>
                    </a:p>
                  </a:txBody>
                  <a:tcPr marL="91763" marR="91763" marT="45882" marB="45882"/>
                </a:tc>
                <a:tc>
                  <a:txBody>
                    <a:bodyPr/>
                    <a:lstStyle/>
                    <a:p>
                      <a:pPr algn="ctr"/>
                      <a:r>
                        <a:rPr lang="en-US" sz="1600" dirty="0"/>
                        <a:t>Base-16</a:t>
                      </a:r>
                    </a:p>
                  </a:txBody>
                  <a:tcPr marL="91763" marR="91763" marT="45882" marB="45882"/>
                </a:tc>
                <a:extLst>
                  <a:ext uri="{0D108BD9-81ED-4DB2-BD59-A6C34878D82A}">
                    <a16:rowId xmlns:a16="http://schemas.microsoft.com/office/drawing/2014/main" val="103214958"/>
                  </a:ext>
                </a:extLst>
              </a:tr>
              <a:tr h="345032">
                <a:tc>
                  <a:txBody>
                    <a:bodyPr/>
                    <a:lstStyle/>
                    <a:p>
                      <a:pPr algn="ctr"/>
                      <a:r>
                        <a:rPr lang="en-US" sz="1600" dirty="0"/>
                        <a:t>0</a:t>
                      </a:r>
                    </a:p>
                  </a:txBody>
                  <a:tcPr marL="91763" marR="91763" marT="45882" marB="45882"/>
                </a:tc>
                <a:tc>
                  <a:txBody>
                    <a:bodyPr/>
                    <a:lstStyle/>
                    <a:p>
                      <a:pPr algn="r"/>
                      <a:r>
                        <a:rPr lang="en-US" sz="1600" dirty="0"/>
                        <a:t>0</a:t>
                      </a:r>
                    </a:p>
                  </a:txBody>
                  <a:tcPr marL="91763" marR="91763" marT="45882" marB="45882"/>
                </a:tc>
                <a:tc>
                  <a:txBody>
                    <a:bodyPr/>
                    <a:lstStyle/>
                    <a:p>
                      <a:pPr algn="r"/>
                      <a:r>
                        <a:rPr lang="en-US" sz="1600" dirty="0"/>
                        <a:t>0</a:t>
                      </a:r>
                    </a:p>
                  </a:txBody>
                  <a:tcPr marL="91763" marR="91763" marT="45882" marB="45882"/>
                </a:tc>
                <a:extLst>
                  <a:ext uri="{0D108BD9-81ED-4DB2-BD59-A6C34878D82A}">
                    <a16:rowId xmlns:a16="http://schemas.microsoft.com/office/drawing/2014/main" val="108602342"/>
                  </a:ext>
                </a:extLst>
              </a:tr>
              <a:tr h="345032">
                <a:tc>
                  <a:txBody>
                    <a:bodyPr/>
                    <a:lstStyle/>
                    <a:p>
                      <a:pPr algn="ctr"/>
                      <a:r>
                        <a:rPr lang="en-US" sz="1600" dirty="0"/>
                        <a:t>1</a:t>
                      </a:r>
                    </a:p>
                  </a:txBody>
                  <a:tcPr marL="91763" marR="91763" marT="45882" marB="45882"/>
                </a:tc>
                <a:tc>
                  <a:txBody>
                    <a:bodyPr/>
                    <a:lstStyle/>
                    <a:p>
                      <a:pPr algn="r"/>
                      <a:r>
                        <a:rPr lang="en-US" sz="1600" dirty="0"/>
                        <a:t>1</a:t>
                      </a:r>
                    </a:p>
                  </a:txBody>
                  <a:tcPr marL="91763" marR="91763" marT="45882" marB="45882"/>
                </a:tc>
                <a:tc>
                  <a:txBody>
                    <a:bodyPr/>
                    <a:lstStyle/>
                    <a:p>
                      <a:pPr algn="r"/>
                      <a:r>
                        <a:rPr lang="en-US" sz="1600" dirty="0"/>
                        <a:t>1</a:t>
                      </a:r>
                    </a:p>
                  </a:txBody>
                  <a:tcPr marL="91763" marR="91763" marT="45882" marB="45882"/>
                </a:tc>
                <a:extLst>
                  <a:ext uri="{0D108BD9-81ED-4DB2-BD59-A6C34878D82A}">
                    <a16:rowId xmlns:a16="http://schemas.microsoft.com/office/drawing/2014/main" val="1368952813"/>
                  </a:ext>
                </a:extLst>
              </a:tr>
              <a:tr h="345032">
                <a:tc>
                  <a:txBody>
                    <a:bodyPr/>
                    <a:lstStyle/>
                    <a:p>
                      <a:pPr algn="ctr"/>
                      <a:r>
                        <a:rPr lang="en-US" sz="1600" dirty="0"/>
                        <a:t>2</a:t>
                      </a:r>
                    </a:p>
                  </a:txBody>
                  <a:tcPr marL="91763" marR="91763" marT="45882" marB="45882"/>
                </a:tc>
                <a:tc>
                  <a:txBody>
                    <a:bodyPr/>
                    <a:lstStyle/>
                    <a:p>
                      <a:pPr algn="r"/>
                      <a:r>
                        <a:rPr lang="en-US" sz="1600" dirty="0"/>
                        <a:t>10</a:t>
                      </a:r>
                    </a:p>
                  </a:txBody>
                  <a:tcPr marL="91763" marR="91763" marT="45882" marB="45882"/>
                </a:tc>
                <a:tc>
                  <a:txBody>
                    <a:bodyPr/>
                    <a:lstStyle/>
                    <a:p>
                      <a:pPr algn="r"/>
                      <a:r>
                        <a:rPr lang="en-US" sz="1600" dirty="0"/>
                        <a:t>2</a:t>
                      </a:r>
                    </a:p>
                  </a:txBody>
                  <a:tcPr marL="91763" marR="91763" marT="45882" marB="45882"/>
                </a:tc>
                <a:extLst>
                  <a:ext uri="{0D108BD9-81ED-4DB2-BD59-A6C34878D82A}">
                    <a16:rowId xmlns:a16="http://schemas.microsoft.com/office/drawing/2014/main" val="3575090032"/>
                  </a:ext>
                </a:extLst>
              </a:tr>
              <a:tr h="345032">
                <a:tc>
                  <a:txBody>
                    <a:bodyPr/>
                    <a:lstStyle/>
                    <a:p>
                      <a:pPr algn="ctr"/>
                      <a:r>
                        <a:rPr lang="en-US" sz="1600" dirty="0"/>
                        <a:t>3</a:t>
                      </a:r>
                    </a:p>
                  </a:txBody>
                  <a:tcPr marL="91763" marR="91763" marT="45882" marB="45882"/>
                </a:tc>
                <a:tc>
                  <a:txBody>
                    <a:bodyPr/>
                    <a:lstStyle/>
                    <a:p>
                      <a:pPr algn="r"/>
                      <a:r>
                        <a:rPr lang="en-US" sz="1600" dirty="0"/>
                        <a:t>11</a:t>
                      </a:r>
                    </a:p>
                  </a:txBody>
                  <a:tcPr marL="91763" marR="91763" marT="45882" marB="45882"/>
                </a:tc>
                <a:tc>
                  <a:txBody>
                    <a:bodyPr/>
                    <a:lstStyle/>
                    <a:p>
                      <a:pPr algn="r"/>
                      <a:r>
                        <a:rPr lang="en-US" sz="1600" dirty="0"/>
                        <a:t>3</a:t>
                      </a:r>
                    </a:p>
                  </a:txBody>
                  <a:tcPr marL="91763" marR="91763" marT="45882" marB="45882"/>
                </a:tc>
                <a:extLst>
                  <a:ext uri="{0D108BD9-81ED-4DB2-BD59-A6C34878D82A}">
                    <a16:rowId xmlns:a16="http://schemas.microsoft.com/office/drawing/2014/main" val="1964645491"/>
                  </a:ext>
                </a:extLst>
              </a:tr>
              <a:tr h="345032">
                <a:tc>
                  <a:txBody>
                    <a:bodyPr/>
                    <a:lstStyle/>
                    <a:p>
                      <a:pPr algn="ctr"/>
                      <a:r>
                        <a:rPr lang="en-US" sz="1600" dirty="0"/>
                        <a:t>4</a:t>
                      </a:r>
                    </a:p>
                  </a:txBody>
                  <a:tcPr marL="91763" marR="91763" marT="45882" marB="45882"/>
                </a:tc>
                <a:tc>
                  <a:txBody>
                    <a:bodyPr/>
                    <a:lstStyle/>
                    <a:p>
                      <a:pPr algn="r"/>
                      <a:r>
                        <a:rPr lang="en-US" sz="1600" dirty="0"/>
                        <a:t>100</a:t>
                      </a:r>
                    </a:p>
                  </a:txBody>
                  <a:tcPr marL="91763" marR="91763" marT="45882" marB="45882"/>
                </a:tc>
                <a:tc>
                  <a:txBody>
                    <a:bodyPr/>
                    <a:lstStyle/>
                    <a:p>
                      <a:pPr algn="r"/>
                      <a:r>
                        <a:rPr lang="en-US" sz="1600" dirty="0"/>
                        <a:t>4</a:t>
                      </a:r>
                    </a:p>
                  </a:txBody>
                  <a:tcPr marL="91763" marR="91763" marT="45882" marB="45882"/>
                </a:tc>
                <a:extLst>
                  <a:ext uri="{0D108BD9-81ED-4DB2-BD59-A6C34878D82A}">
                    <a16:rowId xmlns:a16="http://schemas.microsoft.com/office/drawing/2014/main" val="666217044"/>
                  </a:ext>
                </a:extLst>
              </a:tr>
              <a:tr h="345032">
                <a:tc>
                  <a:txBody>
                    <a:bodyPr/>
                    <a:lstStyle/>
                    <a:p>
                      <a:pPr algn="ctr"/>
                      <a:r>
                        <a:rPr lang="en-US" sz="1600" dirty="0"/>
                        <a:t>5</a:t>
                      </a:r>
                    </a:p>
                  </a:txBody>
                  <a:tcPr marL="91763" marR="91763" marT="45882" marB="45882"/>
                </a:tc>
                <a:tc>
                  <a:txBody>
                    <a:bodyPr/>
                    <a:lstStyle/>
                    <a:p>
                      <a:pPr algn="r"/>
                      <a:r>
                        <a:rPr lang="en-US" sz="1600" dirty="0"/>
                        <a:t>101</a:t>
                      </a:r>
                    </a:p>
                  </a:txBody>
                  <a:tcPr marL="91763" marR="91763" marT="45882" marB="45882"/>
                </a:tc>
                <a:tc>
                  <a:txBody>
                    <a:bodyPr/>
                    <a:lstStyle/>
                    <a:p>
                      <a:pPr algn="r"/>
                      <a:r>
                        <a:rPr lang="en-US" sz="1600" dirty="0"/>
                        <a:t>5</a:t>
                      </a:r>
                    </a:p>
                  </a:txBody>
                  <a:tcPr marL="91763" marR="91763" marT="45882" marB="45882"/>
                </a:tc>
                <a:extLst>
                  <a:ext uri="{0D108BD9-81ED-4DB2-BD59-A6C34878D82A}">
                    <a16:rowId xmlns:a16="http://schemas.microsoft.com/office/drawing/2014/main" val="3449256025"/>
                  </a:ext>
                </a:extLst>
              </a:tr>
              <a:tr h="345032">
                <a:tc>
                  <a:txBody>
                    <a:bodyPr/>
                    <a:lstStyle/>
                    <a:p>
                      <a:pPr algn="ctr"/>
                      <a:r>
                        <a:rPr lang="en-US" sz="1600" dirty="0"/>
                        <a:t>6</a:t>
                      </a:r>
                    </a:p>
                  </a:txBody>
                  <a:tcPr marL="91763" marR="91763" marT="45882" marB="45882"/>
                </a:tc>
                <a:tc>
                  <a:txBody>
                    <a:bodyPr/>
                    <a:lstStyle/>
                    <a:p>
                      <a:pPr algn="r"/>
                      <a:r>
                        <a:rPr lang="en-US" sz="1600" dirty="0"/>
                        <a:t>110</a:t>
                      </a:r>
                    </a:p>
                  </a:txBody>
                  <a:tcPr marL="91763" marR="91763" marT="45882" marB="45882"/>
                </a:tc>
                <a:tc>
                  <a:txBody>
                    <a:bodyPr/>
                    <a:lstStyle/>
                    <a:p>
                      <a:pPr algn="r"/>
                      <a:r>
                        <a:rPr lang="en-US" sz="1600" dirty="0"/>
                        <a:t>6</a:t>
                      </a:r>
                    </a:p>
                  </a:txBody>
                  <a:tcPr marL="91763" marR="91763" marT="45882" marB="45882"/>
                </a:tc>
                <a:extLst>
                  <a:ext uri="{0D108BD9-81ED-4DB2-BD59-A6C34878D82A}">
                    <a16:rowId xmlns:a16="http://schemas.microsoft.com/office/drawing/2014/main" val="3065913957"/>
                  </a:ext>
                </a:extLst>
              </a:tr>
              <a:tr h="345032">
                <a:tc>
                  <a:txBody>
                    <a:bodyPr/>
                    <a:lstStyle/>
                    <a:p>
                      <a:pPr algn="ctr"/>
                      <a:r>
                        <a:rPr lang="en-US" sz="1600" dirty="0"/>
                        <a:t>7</a:t>
                      </a:r>
                    </a:p>
                  </a:txBody>
                  <a:tcPr marL="91763" marR="91763" marT="45882" marB="45882"/>
                </a:tc>
                <a:tc>
                  <a:txBody>
                    <a:bodyPr/>
                    <a:lstStyle/>
                    <a:p>
                      <a:pPr algn="r"/>
                      <a:r>
                        <a:rPr lang="en-US" sz="1600" dirty="0"/>
                        <a:t>111</a:t>
                      </a:r>
                    </a:p>
                  </a:txBody>
                  <a:tcPr marL="91763" marR="91763" marT="45882" marB="45882"/>
                </a:tc>
                <a:tc>
                  <a:txBody>
                    <a:bodyPr/>
                    <a:lstStyle/>
                    <a:p>
                      <a:pPr algn="r"/>
                      <a:r>
                        <a:rPr lang="en-US" sz="1600" dirty="0"/>
                        <a:t>7</a:t>
                      </a:r>
                    </a:p>
                  </a:txBody>
                  <a:tcPr marL="91763" marR="91763" marT="45882" marB="45882"/>
                </a:tc>
                <a:extLst>
                  <a:ext uri="{0D108BD9-81ED-4DB2-BD59-A6C34878D82A}">
                    <a16:rowId xmlns:a16="http://schemas.microsoft.com/office/drawing/2014/main" val="1505655220"/>
                  </a:ext>
                </a:extLst>
              </a:tr>
              <a:tr h="345032">
                <a:tc>
                  <a:txBody>
                    <a:bodyPr/>
                    <a:lstStyle/>
                    <a:p>
                      <a:pPr algn="ctr"/>
                      <a:r>
                        <a:rPr lang="en-US" sz="1600" dirty="0"/>
                        <a:t>8</a:t>
                      </a:r>
                    </a:p>
                  </a:txBody>
                  <a:tcPr marL="91763" marR="91763" marT="45882" marB="45882"/>
                </a:tc>
                <a:tc>
                  <a:txBody>
                    <a:bodyPr/>
                    <a:lstStyle/>
                    <a:p>
                      <a:pPr algn="r"/>
                      <a:r>
                        <a:rPr lang="en-US" sz="1600" dirty="0"/>
                        <a:t>1000</a:t>
                      </a:r>
                    </a:p>
                  </a:txBody>
                  <a:tcPr marL="91763" marR="91763" marT="45882" marB="45882"/>
                </a:tc>
                <a:tc>
                  <a:txBody>
                    <a:bodyPr/>
                    <a:lstStyle/>
                    <a:p>
                      <a:pPr algn="r"/>
                      <a:r>
                        <a:rPr lang="en-US" sz="1600" dirty="0"/>
                        <a:t>8</a:t>
                      </a:r>
                    </a:p>
                  </a:txBody>
                  <a:tcPr marL="91763" marR="91763" marT="45882" marB="45882"/>
                </a:tc>
                <a:extLst>
                  <a:ext uri="{0D108BD9-81ED-4DB2-BD59-A6C34878D82A}">
                    <a16:rowId xmlns:a16="http://schemas.microsoft.com/office/drawing/2014/main" val="823583745"/>
                  </a:ext>
                </a:extLst>
              </a:tr>
              <a:tr h="345032">
                <a:tc>
                  <a:txBody>
                    <a:bodyPr/>
                    <a:lstStyle/>
                    <a:p>
                      <a:pPr algn="ctr"/>
                      <a:r>
                        <a:rPr lang="en-US" sz="1600" dirty="0"/>
                        <a:t>9</a:t>
                      </a:r>
                    </a:p>
                  </a:txBody>
                  <a:tcPr marL="91763" marR="91763" marT="45882" marB="45882"/>
                </a:tc>
                <a:tc>
                  <a:txBody>
                    <a:bodyPr/>
                    <a:lstStyle/>
                    <a:p>
                      <a:pPr algn="r"/>
                      <a:r>
                        <a:rPr lang="en-US" sz="1600" dirty="0"/>
                        <a:t>1001</a:t>
                      </a:r>
                    </a:p>
                  </a:txBody>
                  <a:tcPr marL="91763" marR="91763" marT="45882" marB="45882"/>
                </a:tc>
                <a:tc>
                  <a:txBody>
                    <a:bodyPr/>
                    <a:lstStyle/>
                    <a:p>
                      <a:pPr algn="r"/>
                      <a:r>
                        <a:rPr lang="en-US" sz="1600" b="0" dirty="0"/>
                        <a:t>9</a:t>
                      </a:r>
                    </a:p>
                  </a:txBody>
                  <a:tcPr marL="91763" marR="91763" marT="45882" marB="45882"/>
                </a:tc>
                <a:extLst>
                  <a:ext uri="{0D108BD9-81ED-4DB2-BD59-A6C34878D82A}">
                    <a16:rowId xmlns:a16="http://schemas.microsoft.com/office/drawing/2014/main" val="170267418"/>
                  </a:ext>
                </a:extLst>
              </a:tr>
              <a:tr h="345032">
                <a:tc>
                  <a:txBody>
                    <a:bodyPr/>
                    <a:lstStyle/>
                    <a:p>
                      <a:pPr algn="ctr"/>
                      <a:r>
                        <a:rPr lang="en-US" sz="1600" dirty="0"/>
                        <a:t>10</a:t>
                      </a:r>
                    </a:p>
                  </a:txBody>
                  <a:tcPr marL="91763" marR="91763" marT="45882" marB="45882"/>
                </a:tc>
                <a:tc>
                  <a:txBody>
                    <a:bodyPr/>
                    <a:lstStyle/>
                    <a:p>
                      <a:pPr algn="r"/>
                      <a:r>
                        <a:rPr lang="en-US" sz="1600" dirty="0"/>
                        <a:t>1010</a:t>
                      </a:r>
                    </a:p>
                  </a:txBody>
                  <a:tcPr marL="91763" marR="91763" marT="45882" marB="45882"/>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b="0" dirty="0"/>
                        <a:t>A</a:t>
                      </a:r>
                    </a:p>
                  </a:txBody>
                  <a:tcPr marL="91763" marR="91763" marT="45882" marB="45882"/>
                </a:tc>
                <a:extLst>
                  <a:ext uri="{0D108BD9-81ED-4DB2-BD59-A6C34878D82A}">
                    <a16:rowId xmlns:a16="http://schemas.microsoft.com/office/drawing/2014/main" val="2645467503"/>
                  </a:ext>
                </a:extLst>
              </a:tr>
              <a:tr h="373760">
                <a:tc>
                  <a:txBody>
                    <a:bodyPr/>
                    <a:lstStyle/>
                    <a:p>
                      <a:pPr algn="ctr"/>
                      <a:r>
                        <a:rPr lang="en-US" sz="1600" dirty="0"/>
                        <a:t>11</a:t>
                      </a:r>
                    </a:p>
                  </a:txBody>
                  <a:tcPr marL="91763" marR="91763" marT="45882" marB="45882"/>
                </a:tc>
                <a:tc>
                  <a:txBody>
                    <a:bodyPr/>
                    <a:lstStyle/>
                    <a:p>
                      <a:pPr algn="r"/>
                      <a:r>
                        <a:rPr lang="en-US" sz="1600" dirty="0"/>
                        <a:t>1011</a:t>
                      </a:r>
                    </a:p>
                  </a:txBody>
                  <a:tcPr marL="91763" marR="91763" marT="45882" marB="45882"/>
                </a:tc>
                <a:tc>
                  <a:txBody>
                    <a:bodyPr/>
                    <a:lstStyle/>
                    <a:p>
                      <a:pPr algn="r"/>
                      <a:r>
                        <a:rPr lang="en-US" sz="1600" b="0" dirty="0"/>
                        <a:t> B</a:t>
                      </a:r>
                    </a:p>
                  </a:txBody>
                  <a:tcPr marL="91763" marR="91763" marT="45882" marB="45882"/>
                </a:tc>
                <a:extLst>
                  <a:ext uri="{0D108BD9-81ED-4DB2-BD59-A6C34878D82A}">
                    <a16:rowId xmlns:a16="http://schemas.microsoft.com/office/drawing/2014/main" val="2538605350"/>
                  </a:ext>
                </a:extLst>
              </a:tr>
              <a:tr h="373760">
                <a:tc>
                  <a:txBody>
                    <a:bodyPr/>
                    <a:lstStyle/>
                    <a:p>
                      <a:pPr algn="ctr"/>
                      <a:r>
                        <a:rPr lang="en-US" sz="1600" dirty="0"/>
                        <a:t>12</a:t>
                      </a:r>
                    </a:p>
                  </a:txBody>
                  <a:tcPr marL="91763" marR="91763" marT="45882" marB="45882"/>
                </a:tc>
                <a:tc>
                  <a:txBody>
                    <a:bodyPr/>
                    <a:lstStyle/>
                    <a:p>
                      <a:pPr algn="r"/>
                      <a:r>
                        <a:rPr lang="en-US" sz="1600" dirty="0"/>
                        <a:t>1100</a:t>
                      </a:r>
                    </a:p>
                  </a:txBody>
                  <a:tcPr marL="91763" marR="91763" marT="45882" marB="45882"/>
                </a:tc>
                <a:tc>
                  <a:txBody>
                    <a:bodyPr/>
                    <a:lstStyle/>
                    <a:p>
                      <a:pPr algn="r"/>
                      <a:r>
                        <a:rPr lang="en-US" sz="1600" b="0" dirty="0"/>
                        <a:t>C</a:t>
                      </a:r>
                    </a:p>
                  </a:txBody>
                  <a:tcPr marL="91763" marR="91763" marT="45882" marB="45882"/>
                </a:tc>
                <a:extLst>
                  <a:ext uri="{0D108BD9-81ED-4DB2-BD59-A6C34878D82A}">
                    <a16:rowId xmlns:a16="http://schemas.microsoft.com/office/drawing/2014/main" val="2922068968"/>
                  </a:ext>
                </a:extLst>
              </a:tr>
              <a:tr h="345032">
                <a:tc>
                  <a:txBody>
                    <a:bodyPr/>
                    <a:lstStyle/>
                    <a:p>
                      <a:pPr algn="ctr"/>
                      <a:r>
                        <a:rPr lang="en-US" sz="1600" dirty="0"/>
                        <a:t>13</a:t>
                      </a:r>
                    </a:p>
                  </a:txBody>
                  <a:tcPr marL="91763" marR="91763" marT="45882" marB="45882"/>
                </a:tc>
                <a:tc>
                  <a:txBody>
                    <a:bodyPr/>
                    <a:lstStyle/>
                    <a:p>
                      <a:pPr algn="r"/>
                      <a:r>
                        <a:rPr lang="en-US" sz="1600" dirty="0"/>
                        <a:t>1101</a:t>
                      </a:r>
                    </a:p>
                  </a:txBody>
                  <a:tcPr marL="91763" marR="91763" marT="45882" marB="45882"/>
                </a:tc>
                <a:tc>
                  <a:txBody>
                    <a:bodyPr/>
                    <a:lstStyle/>
                    <a:p>
                      <a:pPr algn="r"/>
                      <a:r>
                        <a:rPr lang="en-US" sz="1600" b="0" dirty="0"/>
                        <a:t>D</a:t>
                      </a:r>
                    </a:p>
                  </a:txBody>
                  <a:tcPr marL="91763" marR="91763" marT="45882" marB="45882"/>
                </a:tc>
                <a:extLst>
                  <a:ext uri="{0D108BD9-81ED-4DB2-BD59-A6C34878D82A}">
                    <a16:rowId xmlns:a16="http://schemas.microsoft.com/office/drawing/2014/main" val="1124516158"/>
                  </a:ext>
                </a:extLst>
              </a:tr>
              <a:tr h="345032">
                <a:tc>
                  <a:txBody>
                    <a:bodyPr/>
                    <a:lstStyle/>
                    <a:p>
                      <a:pPr algn="ctr"/>
                      <a:r>
                        <a:rPr lang="en-US" sz="1600" dirty="0"/>
                        <a:t>14</a:t>
                      </a:r>
                    </a:p>
                  </a:txBody>
                  <a:tcPr marL="91763" marR="91763" marT="45882" marB="45882"/>
                </a:tc>
                <a:tc>
                  <a:txBody>
                    <a:bodyPr/>
                    <a:lstStyle/>
                    <a:p>
                      <a:pPr algn="r"/>
                      <a:r>
                        <a:rPr lang="en-US" sz="1600" dirty="0"/>
                        <a:t>1110</a:t>
                      </a:r>
                    </a:p>
                  </a:txBody>
                  <a:tcPr marL="91763" marR="91763" marT="45882" marB="45882"/>
                </a:tc>
                <a:tc>
                  <a:txBody>
                    <a:bodyPr/>
                    <a:lstStyle/>
                    <a:p>
                      <a:pPr algn="r"/>
                      <a:r>
                        <a:rPr lang="en-US" sz="1600" b="0" dirty="0"/>
                        <a:t>E</a:t>
                      </a:r>
                    </a:p>
                  </a:txBody>
                  <a:tcPr marL="91763" marR="91763" marT="45882" marB="45882"/>
                </a:tc>
                <a:extLst>
                  <a:ext uri="{0D108BD9-81ED-4DB2-BD59-A6C34878D82A}">
                    <a16:rowId xmlns:a16="http://schemas.microsoft.com/office/drawing/2014/main" val="1549681625"/>
                  </a:ext>
                </a:extLst>
              </a:tr>
              <a:tr h="345032">
                <a:tc>
                  <a:txBody>
                    <a:bodyPr/>
                    <a:lstStyle/>
                    <a:p>
                      <a:pPr algn="ctr"/>
                      <a:r>
                        <a:rPr lang="en-US" sz="1600" dirty="0"/>
                        <a:t>15</a:t>
                      </a:r>
                    </a:p>
                  </a:txBody>
                  <a:tcPr marL="91763" marR="91763" marT="45882" marB="45882"/>
                </a:tc>
                <a:tc>
                  <a:txBody>
                    <a:bodyPr/>
                    <a:lstStyle/>
                    <a:p>
                      <a:pPr algn="r"/>
                      <a:r>
                        <a:rPr lang="en-US" sz="1600" dirty="0"/>
                        <a:t>1111</a:t>
                      </a:r>
                    </a:p>
                  </a:txBody>
                  <a:tcPr marL="91763" marR="91763" marT="45882" marB="45882"/>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b="0" dirty="0"/>
                        <a:t>F</a:t>
                      </a:r>
                    </a:p>
                  </a:txBody>
                  <a:tcPr marL="91763" marR="91763" marT="45882" marB="45882"/>
                </a:tc>
                <a:extLst>
                  <a:ext uri="{0D108BD9-81ED-4DB2-BD59-A6C34878D82A}">
                    <a16:rowId xmlns:a16="http://schemas.microsoft.com/office/drawing/2014/main" val="2661776271"/>
                  </a:ext>
                </a:extLst>
              </a:tr>
            </a:tbl>
          </a:graphicData>
        </a:graphic>
      </p:graphicFrame>
    </p:spTree>
    <p:extLst>
      <p:ext uri="{BB962C8B-B14F-4D97-AF65-F5344CB8AC3E}">
        <p14:creationId xmlns:p14="http://schemas.microsoft.com/office/powerpoint/2010/main" val="41176327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FAD50A7-AD7D-9B5C-80BF-B10CA8B211F4}"/>
              </a:ext>
            </a:extLst>
          </p:cNvPr>
          <p:cNvSpPr>
            <a:spLocks noGrp="1"/>
          </p:cNvSpPr>
          <p:nvPr>
            <p:ph type="title"/>
          </p:nvPr>
        </p:nvSpPr>
        <p:spPr/>
        <p:txBody>
          <a:bodyPr/>
          <a:lstStyle/>
          <a:p>
            <a:r>
              <a:rPr lang="en-US" dirty="0"/>
              <a:t>Base-10 and Base-16 (Hexadecimal) numbers</a:t>
            </a:r>
          </a:p>
        </p:txBody>
      </p:sp>
      <p:sp>
        <p:nvSpPr>
          <p:cNvPr id="5" name="Content Placeholder 4">
            <a:extLst>
              <a:ext uri="{FF2B5EF4-FFF2-40B4-BE49-F238E27FC236}">
                <a16:creationId xmlns:a16="http://schemas.microsoft.com/office/drawing/2014/main" id="{E62CE03B-6B38-DA79-8101-F0699565771A}"/>
              </a:ext>
            </a:extLst>
          </p:cNvPr>
          <p:cNvSpPr>
            <a:spLocks noGrp="1"/>
          </p:cNvSpPr>
          <p:nvPr>
            <p:ph idx="1"/>
          </p:nvPr>
        </p:nvSpPr>
        <p:spPr>
          <a:xfrm>
            <a:off x="838200" y="1825625"/>
            <a:ext cx="5063836" cy="2527434"/>
          </a:xfrm>
        </p:spPr>
        <p:txBody>
          <a:bodyPr/>
          <a:lstStyle/>
          <a:p>
            <a:r>
              <a:rPr lang="en-US" dirty="0"/>
              <a:t>Need a cheat sheet</a:t>
            </a:r>
          </a:p>
          <a:p>
            <a:pPr marL="0" indent="0">
              <a:buNone/>
            </a:pPr>
            <a:endParaRPr lang="en-US" dirty="0"/>
          </a:p>
        </p:txBody>
      </p:sp>
      <p:sp>
        <p:nvSpPr>
          <p:cNvPr id="6" name="TextBox 5">
            <a:extLst>
              <a:ext uri="{FF2B5EF4-FFF2-40B4-BE49-F238E27FC236}">
                <a16:creationId xmlns:a16="http://schemas.microsoft.com/office/drawing/2014/main" id="{ABDA8683-0162-D2F2-7623-C2D03EEF25A7}"/>
              </a:ext>
            </a:extLst>
          </p:cNvPr>
          <p:cNvSpPr txBox="1"/>
          <p:nvPr/>
        </p:nvSpPr>
        <p:spPr>
          <a:xfrm>
            <a:off x="6289966" y="1825625"/>
            <a:ext cx="5471370" cy="3600986"/>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Base-10</a:t>
            </a:r>
          </a:p>
          <a:p>
            <a:endParaRPr lang="en-US" b="1" dirty="0">
              <a:latin typeface="Courier New" panose="02070309020205020404" pitchFamily="49" charset="0"/>
              <a:cs typeface="Courier New" panose="02070309020205020404" pitchFamily="49" charset="0"/>
            </a:endParaRPr>
          </a:p>
          <a:p>
            <a:r>
              <a:rPr lang="en-US" b="1" dirty="0">
                <a:latin typeface="Courier New" panose="02070309020205020404" pitchFamily="49" charset="0"/>
                <a:cs typeface="Courier New" panose="02070309020205020404" pitchFamily="49" charset="0"/>
              </a:rPr>
              <a:t>123</a:t>
            </a:r>
            <a:r>
              <a:rPr lang="en-US" b="1" baseline="-25000" dirty="0">
                <a:latin typeface="Courier New" panose="02070309020205020404" pitchFamily="49" charset="0"/>
                <a:cs typeface="Courier New" panose="02070309020205020404" pitchFamily="49" charset="0"/>
              </a:rPr>
              <a:t>10</a:t>
            </a:r>
            <a:r>
              <a:rPr lang="en-US" b="1" dirty="0">
                <a:latin typeface="Courier New" panose="02070309020205020404" pitchFamily="49" charset="0"/>
                <a:cs typeface="Courier New" panose="02070309020205020404" pitchFamily="49" charset="0"/>
              </a:rPr>
              <a:t> = 1 x 10</a:t>
            </a:r>
            <a:r>
              <a:rPr lang="en-US" b="1" baseline="30000" dirty="0">
                <a:latin typeface="Courier New" panose="02070309020205020404" pitchFamily="49" charset="0"/>
                <a:cs typeface="Courier New" panose="02070309020205020404" pitchFamily="49" charset="0"/>
              </a:rPr>
              <a:t>2</a:t>
            </a:r>
            <a:r>
              <a:rPr lang="en-US" b="1" dirty="0">
                <a:latin typeface="Courier New" panose="02070309020205020404" pitchFamily="49" charset="0"/>
                <a:cs typeface="Courier New" panose="02070309020205020404" pitchFamily="49" charset="0"/>
              </a:rPr>
              <a:t> + 2 x 10</a:t>
            </a:r>
            <a:r>
              <a:rPr lang="en-US" b="1" baseline="30000" dirty="0">
                <a:latin typeface="Courier New" panose="02070309020205020404" pitchFamily="49" charset="0"/>
                <a:cs typeface="Courier New" panose="02070309020205020404" pitchFamily="49" charset="0"/>
              </a:rPr>
              <a:t>1</a:t>
            </a:r>
            <a:r>
              <a:rPr lang="en-US" b="1" dirty="0">
                <a:latin typeface="Courier New" panose="02070309020205020404" pitchFamily="49" charset="0"/>
                <a:cs typeface="Courier New" panose="02070309020205020404" pitchFamily="49" charset="0"/>
              </a:rPr>
              <a:t> + 3 * 10</a:t>
            </a:r>
            <a:r>
              <a:rPr lang="en-US" b="1" baseline="30000" dirty="0">
                <a:latin typeface="Courier New" panose="02070309020205020404" pitchFamily="49" charset="0"/>
                <a:cs typeface="Courier New" panose="02070309020205020404" pitchFamily="49" charset="0"/>
              </a:rPr>
              <a:t>0</a:t>
            </a:r>
            <a:r>
              <a:rPr lang="en-US" b="1" dirty="0">
                <a:latin typeface="Courier New" panose="02070309020205020404" pitchFamily="49" charset="0"/>
                <a:cs typeface="Courier New" panose="02070309020205020404" pitchFamily="49" charset="0"/>
              </a:rPr>
              <a:t> </a:t>
            </a:r>
          </a:p>
          <a:p>
            <a:endParaRPr lang="en-US" b="1" dirty="0">
              <a:latin typeface="Courier New" panose="02070309020205020404" pitchFamily="49" charset="0"/>
              <a:cs typeface="Courier New" panose="02070309020205020404" pitchFamily="49" charset="0"/>
            </a:endParaRPr>
          </a:p>
          <a:p>
            <a:r>
              <a:rPr lang="en-US" b="1" dirty="0">
                <a:latin typeface="Courier New" panose="02070309020205020404" pitchFamily="49" charset="0"/>
                <a:cs typeface="Courier New" panose="02070309020205020404" pitchFamily="49" charset="0"/>
              </a:rPr>
              <a:t>     = 1 x 100 + 2 * 10 + 3 * 1 = 123</a:t>
            </a:r>
            <a:r>
              <a:rPr lang="en-US" b="1" baseline="-25000" dirty="0">
                <a:latin typeface="Courier New" panose="02070309020205020404" pitchFamily="49" charset="0"/>
                <a:cs typeface="Courier New" panose="02070309020205020404" pitchFamily="49" charset="0"/>
              </a:rPr>
              <a:t>10</a:t>
            </a:r>
          </a:p>
          <a:p>
            <a:endParaRPr lang="en-US" b="1" dirty="0">
              <a:latin typeface="Courier New" panose="02070309020205020404" pitchFamily="49" charset="0"/>
              <a:cs typeface="Courier New" panose="02070309020205020404" pitchFamily="49" charset="0"/>
            </a:endParaRPr>
          </a:p>
          <a:p>
            <a:r>
              <a:rPr lang="en-US" b="1" dirty="0">
                <a:latin typeface="Courier New" panose="02070309020205020404" pitchFamily="49" charset="0"/>
                <a:cs typeface="Courier New" panose="02070309020205020404" pitchFamily="49" charset="0"/>
              </a:rPr>
              <a:t>Base-16</a:t>
            </a:r>
          </a:p>
          <a:p>
            <a:endParaRPr lang="en-US" b="1" dirty="0">
              <a:latin typeface="Courier New" panose="02070309020205020404" pitchFamily="49" charset="0"/>
              <a:cs typeface="Courier New" panose="02070309020205020404" pitchFamily="49" charset="0"/>
            </a:endParaRPr>
          </a:p>
          <a:p>
            <a:r>
              <a:rPr lang="en-US" b="1" dirty="0">
                <a:latin typeface="Courier New" panose="02070309020205020404" pitchFamily="49" charset="0"/>
                <a:cs typeface="Courier New" panose="02070309020205020404" pitchFamily="49" charset="0"/>
              </a:rPr>
              <a:t>7B</a:t>
            </a:r>
            <a:r>
              <a:rPr lang="en-US" b="1" baseline="-25000" dirty="0">
                <a:latin typeface="Courier New" panose="02070309020205020404" pitchFamily="49" charset="0"/>
                <a:cs typeface="Courier New" panose="02070309020205020404" pitchFamily="49" charset="0"/>
              </a:rPr>
              <a:t>16</a:t>
            </a:r>
            <a:r>
              <a:rPr lang="en-US" b="1" dirty="0">
                <a:latin typeface="Courier New" panose="02070309020205020404" pitchFamily="49" charset="0"/>
                <a:cs typeface="Courier New" panose="02070309020205020404" pitchFamily="49" charset="0"/>
              </a:rPr>
              <a:t> = 7 * 16</a:t>
            </a:r>
            <a:r>
              <a:rPr lang="en-US" b="1" baseline="30000" dirty="0">
                <a:latin typeface="Courier New" panose="02070309020205020404" pitchFamily="49" charset="0"/>
                <a:cs typeface="Courier New" panose="02070309020205020404" pitchFamily="49" charset="0"/>
              </a:rPr>
              <a:t>1</a:t>
            </a:r>
            <a:r>
              <a:rPr lang="en-US" b="1" dirty="0">
                <a:latin typeface="Courier New" panose="02070309020205020404" pitchFamily="49" charset="0"/>
                <a:cs typeface="Courier New" panose="02070309020205020404" pitchFamily="49" charset="0"/>
              </a:rPr>
              <a:t> + 11 * 16</a:t>
            </a:r>
            <a:r>
              <a:rPr lang="en-US" b="1" baseline="30000" dirty="0">
                <a:latin typeface="Courier New" panose="02070309020205020404" pitchFamily="49" charset="0"/>
                <a:cs typeface="Courier New" panose="02070309020205020404" pitchFamily="49" charset="0"/>
              </a:rPr>
              <a:t>0</a:t>
            </a:r>
            <a:r>
              <a:rPr lang="en-US" b="1" dirty="0">
                <a:latin typeface="Courier New" panose="02070309020205020404" pitchFamily="49" charset="0"/>
                <a:cs typeface="Courier New" panose="02070309020205020404" pitchFamily="49" charset="0"/>
              </a:rPr>
              <a:t> =</a:t>
            </a:r>
          </a:p>
          <a:p>
            <a:endParaRPr lang="en-US" b="1" dirty="0">
              <a:latin typeface="Courier New" panose="02070309020205020404" pitchFamily="49" charset="0"/>
              <a:cs typeface="Courier New" panose="02070309020205020404" pitchFamily="49" charset="0"/>
            </a:endParaRPr>
          </a:p>
          <a:p>
            <a:r>
              <a:rPr lang="en-US" b="1" dirty="0">
                <a:latin typeface="Courier New" panose="02070309020205020404" pitchFamily="49" charset="0"/>
                <a:cs typeface="Courier New" panose="02070309020205020404" pitchFamily="49" charset="0"/>
              </a:rPr>
              <a:t>     = 112 + 11 = 123</a:t>
            </a:r>
            <a:r>
              <a:rPr lang="en-US" b="1" baseline="-25000" dirty="0">
                <a:latin typeface="Courier New" panose="02070309020205020404" pitchFamily="49" charset="0"/>
                <a:cs typeface="Courier New" panose="02070309020205020404" pitchFamily="49" charset="0"/>
              </a:rPr>
              <a:t>10</a:t>
            </a:r>
          </a:p>
          <a:p>
            <a:endParaRPr lang="en-US" b="1" baseline="-25000" dirty="0">
              <a:latin typeface="Courier New" panose="02070309020205020404" pitchFamily="49" charset="0"/>
              <a:cs typeface="Courier New" panose="02070309020205020404" pitchFamily="49" charset="0"/>
            </a:endParaRPr>
          </a:p>
          <a:p>
            <a:endParaRPr lang="en-US" b="1" dirty="0">
              <a:latin typeface="Courier New" panose="02070309020205020404" pitchFamily="49" charset="0"/>
              <a:cs typeface="Courier New" panose="02070309020205020404" pitchFamily="49" charset="0"/>
            </a:endParaRPr>
          </a:p>
        </p:txBody>
      </p:sp>
      <p:graphicFrame>
        <p:nvGraphicFramePr>
          <p:cNvPr id="2" name="Table 1">
            <a:extLst>
              <a:ext uri="{FF2B5EF4-FFF2-40B4-BE49-F238E27FC236}">
                <a16:creationId xmlns:a16="http://schemas.microsoft.com/office/drawing/2014/main" id="{BD02C88E-5D04-6DD6-C33A-BED67053004F}"/>
              </a:ext>
            </a:extLst>
          </p:cNvPr>
          <p:cNvGraphicFramePr>
            <a:graphicFrameLocks noGrp="1"/>
          </p:cNvGraphicFramePr>
          <p:nvPr>
            <p:extLst>
              <p:ext uri="{D42A27DB-BD31-4B8C-83A1-F6EECF244321}">
                <p14:modId xmlns:p14="http://schemas.microsoft.com/office/powerpoint/2010/main" val="950058472"/>
              </p:ext>
            </p:extLst>
          </p:nvPr>
        </p:nvGraphicFramePr>
        <p:xfrm>
          <a:off x="1751528" y="2658113"/>
          <a:ext cx="2533179" cy="2577940"/>
        </p:xfrm>
        <a:graphic>
          <a:graphicData uri="http://schemas.openxmlformats.org/drawingml/2006/table">
            <a:tbl>
              <a:tblPr firstRow="1" bandRow="1">
                <a:tableStyleId>{5C22544A-7EE6-4342-B048-85BDC9FD1C3A}</a:tableStyleId>
              </a:tblPr>
              <a:tblGrid>
                <a:gridCol w="1344136">
                  <a:extLst>
                    <a:ext uri="{9D8B030D-6E8A-4147-A177-3AD203B41FA5}">
                      <a16:colId xmlns:a16="http://schemas.microsoft.com/office/drawing/2014/main" val="4055137666"/>
                    </a:ext>
                  </a:extLst>
                </a:gridCol>
                <a:gridCol w="1189043">
                  <a:extLst>
                    <a:ext uri="{9D8B030D-6E8A-4147-A177-3AD203B41FA5}">
                      <a16:colId xmlns:a16="http://schemas.microsoft.com/office/drawing/2014/main" val="1881360238"/>
                    </a:ext>
                  </a:extLst>
                </a:gridCol>
              </a:tblGrid>
              <a:tr h="345032">
                <a:tc>
                  <a:txBody>
                    <a:bodyPr/>
                    <a:lstStyle/>
                    <a:p>
                      <a:pPr algn="ctr"/>
                      <a:r>
                        <a:rPr lang="en-US" sz="1800" dirty="0"/>
                        <a:t>Base-10</a:t>
                      </a:r>
                    </a:p>
                  </a:txBody>
                  <a:tcPr marL="91763" marR="91763" marT="45882" marB="45882"/>
                </a:tc>
                <a:tc>
                  <a:txBody>
                    <a:bodyPr/>
                    <a:lstStyle/>
                    <a:p>
                      <a:pPr algn="ctr"/>
                      <a:r>
                        <a:rPr lang="en-US" sz="1800" dirty="0"/>
                        <a:t>Base-16</a:t>
                      </a:r>
                    </a:p>
                  </a:txBody>
                  <a:tcPr marL="91763" marR="91763" marT="45882" marB="45882"/>
                </a:tc>
                <a:extLst>
                  <a:ext uri="{0D108BD9-81ED-4DB2-BD59-A6C34878D82A}">
                    <a16:rowId xmlns:a16="http://schemas.microsoft.com/office/drawing/2014/main" val="103214958"/>
                  </a:ext>
                </a:extLst>
              </a:tr>
              <a:tr h="345032">
                <a:tc>
                  <a:txBody>
                    <a:bodyPr/>
                    <a:lstStyle/>
                    <a:p>
                      <a:pPr algn="ctr"/>
                      <a:r>
                        <a:rPr lang="en-US" sz="1800" dirty="0"/>
                        <a:t>10</a:t>
                      </a:r>
                    </a:p>
                  </a:txBody>
                  <a:tcPr marL="91763" marR="91763" marT="45882" marB="45882"/>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800" b="0" dirty="0"/>
                        <a:t>A</a:t>
                      </a:r>
                    </a:p>
                  </a:txBody>
                  <a:tcPr marL="91763" marR="91763" marT="45882" marB="45882"/>
                </a:tc>
                <a:extLst>
                  <a:ext uri="{0D108BD9-81ED-4DB2-BD59-A6C34878D82A}">
                    <a16:rowId xmlns:a16="http://schemas.microsoft.com/office/drawing/2014/main" val="2645467503"/>
                  </a:ext>
                </a:extLst>
              </a:tr>
              <a:tr h="373760">
                <a:tc>
                  <a:txBody>
                    <a:bodyPr/>
                    <a:lstStyle/>
                    <a:p>
                      <a:pPr algn="ctr"/>
                      <a:r>
                        <a:rPr lang="en-US" sz="1800" dirty="0"/>
                        <a:t>11</a:t>
                      </a:r>
                    </a:p>
                  </a:txBody>
                  <a:tcPr marL="91763" marR="91763" marT="45882" marB="45882"/>
                </a:tc>
                <a:tc>
                  <a:txBody>
                    <a:bodyPr/>
                    <a:lstStyle/>
                    <a:p>
                      <a:pPr algn="r"/>
                      <a:r>
                        <a:rPr lang="en-US" sz="1800" b="0" dirty="0"/>
                        <a:t> B</a:t>
                      </a:r>
                    </a:p>
                  </a:txBody>
                  <a:tcPr marL="91763" marR="91763" marT="45882" marB="45882"/>
                </a:tc>
                <a:extLst>
                  <a:ext uri="{0D108BD9-81ED-4DB2-BD59-A6C34878D82A}">
                    <a16:rowId xmlns:a16="http://schemas.microsoft.com/office/drawing/2014/main" val="2538605350"/>
                  </a:ext>
                </a:extLst>
              </a:tr>
              <a:tr h="373760">
                <a:tc>
                  <a:txBody>
                    <a:bodyPr/>
                    <a:lstStyle/>
                    <a:p>
                      <a:pPr algn="ctr"/>
                      <a:r>
                        <a:rPr lang="en-US" sz="1800" dirty="0"/>
                        <a:t>12</a:t>
                      </a:r>
                    </a:p>
                  </a:txBody>
                  <a:tcPr marL="91763" marR="91763" marT="45882" marB="45882"/>
                </a:tc>
                <a:tc>
                  <a:txBody>
                    <a:bodyPr/>
                    <a:lstStyle/>
                    <a:p>
                      <a:pPr algn="r"/>
                      <a:r>
                        <a:rPr lang="en-US" sz="1800" b="0" dirty="0"/>
                        <a:t>C</a:t>
                      </a:r>
                    </a:p>
                  </a:txBody>
                  <a:tcPr marL="91763" marR="91763" marT="45882" marB="45882"/>
                </a:tc>
                <a:extLst>
                  <a:ext uri="{0D108BD9-81ED-4DB2-BD59-A6C34878D82A}">
                    <a16:rowId xmlns:a16="http://schemas.microsoft.com/office/drawing/2014/main" val="2922068968"/>
                  </a:ext>
                </a:extLst>
              </a:tr>
              <a:tr h="345032">
                <a:tc>
                  <a:txBody>
                    <a:bodyPr/>
                    <a:lstStyle/>
                    <a:p>
                      <a:pPr algn="ctr"/>
                      <a:r>
                        <a:rPr lang="en-US" sz="1800" dirty="0"/>
                        <a:t>13</a:t>
                      </a:r>
                    </a:p>
                  </a:txBody>
                  <a:tcPr marL="91763" marR="91763" marT="45882" marB="45882"/>
                </a:tc>
                <a:tc>
                  <a:txBody>
                    <a:bodyPr/>
                    <a:lstStyle/>
                    <a:p>
                      <a:pPr algn="r"/>
                      <a:r>
                        <a:rPr lang="en-US" sz="1800" b="0" dirty="0"/>
                        <a:t>D</a:t>
                      </a:r>
                    </a:p>
                  </a:txBody>
                  <a:tcPr marL="91763" marR="91763" marT="45882" marB="45882"/>
                </a:tc>
                <a:extLst>
                  <a:ext uri="{0D108BD9-81ED-4DB2-BD59-A6C34878D82A}">
                    <a16:rowId xmlns:a16="http://schemas.microsoft.com/office/drawing/2014/main" val="1124516158"/>
                  </a:ext>
                </a:extLst>
              </a:tr>
              <a:tr h="345032">
                <a:tc>
                  <a:txBody>
                    <a:bodyPr/>
                    <a:lstStyle/>
                    <a:p>
                      <a:pPr algn="ctr"/>
                      <a:r>
                        <a:rPr lang="en-US" sz="1800" dirty="0"/>
                        <a:t>14</a:t>
                      </a:r>
                    </a:p>
                  </a:txBody>
                  <a:tcPr marL="91763" marR="91763" marT="45882" marB="45882"/>
                </a:tc>
                <a:tc>
                  <a:txBody>
                    <a:bodyPr/>
                    <a:lstStyle/>
                    <a:p>
                      <a:pPr algn="r"/>
                      <a:r>
                        <a:rPr lang="en-US" sz="1800" b="0" dirty="0"/>
                        <a:t>E</a:t>
                      </a:r>
                    </a:p>
                  </a:txBody>
                  <a:tcPr marL="91763" marR="91763" marT="45882" marB="45882"/>
                </a:tc>
                <a:extLst>
                  <a:ext uri="{0D108BD9-81ED-4DB2-BD59-A6C34878D82A}">
                    <a16:rowId xmlns:a16="http://schemas.microsoft.com/office/drawing/2014/main" val="1549681625"/>
                  </a:ext>
                </a:extLst>
              </a:tr>
              <a:tr h="345032">
                <a:tc>
                  <a:txBody>
                    <a:bodyPr/>
                    <a:lstStyle/>
                    <a:p>
                      <a:pPr algn="ctr"/>
                      <a:r>
                        <a:rPr lang="en-US" sz="1800" dirty="0"/>
                        <a:t>15</a:t>
                      </a:r>
                    </a:p>
                  </a:txBody>
                  <a:tcPr marL="91763" marR="91763" marT="45882" marB="45882"/>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800" b="0" dirty="0"/>
                        <a:t>F</a:t>
                      </a:r>
                    </a:p>
                  </a:txBody>
                  <a:tcPr marL="91763" marR="91763" marT="45882" marB="45882"/>
                </a:tc>
                <a:extLst>
                  <a:ext uri="{0D108BD9-81ED-4DB2-BD59-A6C34878D82A}">
                    <a16:rowId xmlns:a16="http://schemas.microsoft.com/office/drawing/2014/main" val="2661776271"/>
                  </a:ext>
                </a:extLst>
              </a:tr>
            </a:tbl>
          </a:graphicData>
        </a:graphic>
      </p:graphicFrame>
    </p:spTree>
    <p:extLst>
      <p:ext uri="{BB962C8B-B14F-4D97-AF65-F5344CB8AC3E}">
        <p14:creationId xmlns:p14="http://schemas.microsoft.com/office/powerpoint/2010/main" val="2368616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4B8DBB-238B-06B6-E6C6-F672710B97DD}"/>
              </a:ext>
            </a:extLst>
          </p:cNvPr>
          <p:cNvSpPr>
            <a:spLocks noGrp="1"/>
          </p:cNvSpPr>
          <p:nvPr>
            <p:ph type="title"/>
          </p:nvPr>
        </p:nvSpPr>
        <p:spPr>
          <a:xfrm>
            <a:off x="838200" y="365125"/>
            <a:ext cx="6232301" cy="1325563"/>
          </a:xfrm>
        </p:spPr>
        <p:txBody>
          <a:bodyPr/>
          <a:lstStyle/>
          <a:p>
            <a:r>
              <a:rPr lang="en-US" dirty="0"/>
              <a:t>Base-16 to/from Base-2</a:t>
            </a:r>
          </a:p>
        </p:txBody>
      </p:sp>
      <p:sp>
        <p:nvSpPr>
          <p:cNvPr id="3" name="Content Placeholder 2">
            <a:extLst>
              <a:ext uri="{FF2B5EF4-FFF2-40B4-BE49-F238E27FC236}">
                <a16:creationId xmlns:a16="http://schemas.microsoft.com/office/drawing/2014/main" id="{9DB8EDC9-C048-1B87-41AD-00A8E737C63F}"/>
              </a:ext>
            </a:extLst>
          </p:cNvPr>
          <p:cNvSpPr>
            <a:spLocks noGrp="1"/>
          </p:cNvSpPr>
          <p:nvPr>
            <p:ph idx="1"/>
          </p:nvPr>
        </p:nvSpPr>
        <p:spPr>
          <a:xfrm>
            <a:off x="838200" y="1825625"/>
            <a:ext cx="6103513" cy="1793338"/>
          </a:xfrm>
        </p:spPr>
        <p:txBody>
          <a:bodyPr/>
          <a:lstStyle/>
          <a:p>
            <a:r>
              <a:rPr lang="en-US" dirty="0"/>
              <a:t>Since 2 and 16 are even powers of 2, each Base-16 represents exactly four base-2 digits so we can convert digit by digit</a:t>
            </a:r>
          </a:p>
        </p:txBody>
      </p:sp>
      <p:graphicFrame>
        <p:nvGraphicFramePr>
          <p:cNvPr id="4" name="Table 3">
            <a:extLst>
              <a:ext uri="{FF2B5EF4-FFF2-40B4-BE49-F238E27FC236}">
                <a16:creationId xmlns:a16="http://schemas.microsoft.com/office/drawing/2014/main" id="{BBBEF5A7-3F96-11A9-C142-57904CE6BFBD}"/>
              </a:ext>
            </a:extLst>
          </p:cNvPr>
          <p:cNvGraphicFramePr>
            <a:graphicFrameLocks noGrp="1"/>
          </p:cNvGraphicFramePr>
          <p:nvPr>
            <p:extLst>
              <p:ext uri="{D42A27DB-BD31-4B8C-83A1-F6EECF244321}">
                <p14:modId xmlns:p14="http://schemas.microsoft.com/office/powerpoint/2010/main" val="4027915303"/>
              </p:ext>
            </p:extLst>
          </p:nvPr>
        </p:nvGraphicFramePr>
        <p:xfrm>
          <a:off x="7972023" y="253958"/>
          <a:ext cx="3657600" cy="5923000"/>
        </p:xfrm>
        <a:graphic>
          <a:graphicData uri="http://schemas.openxmlformats.org/drawingml/2006/table">
            <a:tbl>
              <a:tblPr firstRow="1" bandRow="1">
                <a:tableStyleId>{5C22544A-7EE6-4342-B048-85BDC9FD1C3A}</a:tableStyleId>
              </a:tblPr>
              <a:tblGrid>
                <a:gridCol w="1344136">
                  <a:extLst>
                    <a:ext uri="{9D8B030D-6E8A-4147-A177-3AD203B41FA5}">
                      <a16:colId xmlns:a16="http://schemas.microsoft.com/office/drawing/2014/main" val="4055137666"/>
                    </a:ext>
                  </a:extLst>
                </a:gridCol>
                <a:gridCol w="1124421">
                  <a:extLst>
                    <a:ext uri="{9D8B030D-6E8A-4147-A177-3AD203B41FA5}">
                      <a16:colId xmlns:a16="http://schemas.microsoft.com/office/drawing/2014/main" val="4140446323"/>
                    </a:ext>
                  </a:extLst>
                </a:gridCol>
                <a:gridCol w="1189043">
                  <a:extLst>
                    <a:ext uri="{9D8B030D-6E8A-4147-A177-3AD203B41FA5}">
                      <a16:colId xmlns:a16="http://schemas.microsoft.com/office/drawing/2014/main" val="1881360238"/>
                    </a:ext>
                  </a:extLst>
                </a:gridCol>
              </a:tblGrid>
              <a:tr h="345032">
                <a:tc>
                  <a:txBody>
                    <a:bodyPr/>
                    <a:lstStyle/>
                    <a:p>
                      <a:pPr algn="ctr"/>
                      <a:r>
                        <a:rPr lang="en-US" sz="1600" dirty="0"/>
                        <a:t>Base-10</a:t>
                      </a:r>
                    </a:p>
                  </a:txBody>
                  <a:tcPr marL="91763" marR="91763" marT="45882" marB="45882"/>
                </a:tc>
                <a:tc>
                  <a:txBody>
                    <a:bodyPr/>
                    <a:lstStyle/>
                    <a:p>
                      <a:pPr algn="ctr"/>
                      <a:r>
                        <a:rPr lang="en-US" sz="1600" dirty="0"/>
                        <a:t>Base-2</a:t>
                      </a:r>
                    </a:p>
                  </a:txBody>
                  <a:tcPr marL="91763" marR="91763" marT="45882" marB="45882"/>
                </a:tc>
                <a:tc>
                  <a:txBody>
                    <a:bodyPr/>
                    <a:lstStyle/>
                    <a:p>
                      <a:pPr algn="ctr"/>
                      <a:r>
                        <a:rPr lang="en-US" sz="1600" dirty="0"/>
                        <a:t>Base-16</a:t>
                      </a:r>
                    </a:p>
                  </a:txBody>
                  <a:tcPr marL="91763" marR="91763" marT="45882" marB="45882"/>
                </a:tc>
                <a:extLst>
                  <a:ext uri="{0D108BD9-81ED-4DB2-BD59-A6C34878D82A}">
                    <a16:rowId xmlns:a16="http://schemas.microsoft.com/office/drawing/2014/main" val="103214958"/>
                  </a:ext>
                </a:extLst>
              </a:tr>
              <a:tr h="345032">
                <a:tc>
                  <a:txBody>
                    <a:bodyPr/>
                    <a:lstStyle/>
                    <a:p>
                      <a:pPr algn="ctr"/>
                      <a:r>
                        <a:rPr lang="en-US" sz="1600" dirty="0"/>
                        <a:t>0</a:t>
                      </a:r>
                    </a:p>
                  </a:txBody>
                  <a:tcPr marL="91763" marR="91763" marT="45882" marB="45882"/>
                </a:tc>
                <a:tc>
                  <a:txBody>
                    <a:bodyPr/>
                    <a:lstStyle/>
                    <a:p>
                      <a:pPr algn="r"/>
                      <a:r>
                        <a:rPr lang="en-US" sz="1600" dirty="0"/>
                        <a:t>0</a:t>
                      </a:r>
                    </a:p>
                  </a:txBody>
                  <a:tcPr marL="91763" marR="91763" marT="45882" marB="45882"/>
                </a:tc>
                <a:tc>
                  <a:txBody>
                    <a:bodyPr/>
                    <a:lstStyle/>
                    <a:p>
                      <a:pPr algn="r"/>
                      <a:r>
                        <a:rPr lang="en-US" sz="1600" dirty="0"/>
                        <a:t>0</a:t>
                      </a:r>
                    </a:p>
                  </a:txBody>
                  <a:tcPr marL="91763" marR="91763" marT="45882" marB="45882"/>
                </a:tc>
                <a:extLst>
                  <a:ext uri="{0D108BD9-81ED-4DB2-BD59-A6C34878D82A}">
                    <a16:rowId xmlns:a16="http://schemas.microsoft.com/office/drawing/2014/main" val="108602342"/>
                  </a:ext>
                </a:extLst>
              </a:tr>
              <a:tr h="345032">
                <a:tc>
                  <a:txBody>
                    <a:bodyPr/>
                    <a:lstStyle/>
                    <a:p>
                      <a:pPr algn="ctr"/>
                      <a:r>
                        <a:rPr lang="en-US" sz="1600" dirty="0"/>
                        <a:t>1</a:t>
                      </a:r>
                    </a:p>
                  </a:txBody>
                  <a:tcPr marL="91763" marR="91763" marT="45882" marB="45882"/>
                </a:tc>
                <a:tc>
                  <a:txBody>
                    <a:bodyPr/>
                    <a:lstStyle/>
                    <a:p>
                      <a:pPr algn="r"/>
                      <a:r>
                        <a:rPr lang="en-US" sz="1600" dirty="0"/>
                        <a:t>1</a:t>
                      </a:r>
                    </a:p>
                  </a:txBody>
                  <a:tcPr marL="91763" marR="91763" marT="45882" marB="45882"/>
                </a:tc>
                <a:tc>
                  <a:txBody>
                    <a:bodyPr/>
                    <a:lstStyle/>
                    <a:p>
                      <a:pPr algn="r"/>
                      <a:r>
                        <a:rPr lang="en-US" sz="1600" dirty="0"/>
                        <a:t>1</a:t>
                      </a:r>
                    </a:p>
                  </a:txBody>
                  <a:tcPr marL="91763" marR="91763" marT="45882" marB="45882"/>
                </a:tc>
                <a:extLst>
                  <a:ext uri="{0D108BD9-81ED-4DB2-BD59-A6C34878D82A}">
                    <a16:rowId xmlns:a16="http://schemas.microsoft.com/office/drawing/2014/main" val="1368952813"/>
                  </a:ext>
                </a:extLst>
              </a:tr>
              <a:tr h="345032">
                <a:tc>
                  <a:txBody>
                    <a:bodyPr/>
                    <a:lstStyle/>
                    <a:p>
                      <a:pPr algn="ctr"/>
                      <a:r>
                        <a:rPr lang="en-US" sz="1600" dirty="0"/>
                        <a:t>2</a:t>
                      </a:r>
                    </a:p>
                  </a:txBody>
                  <a:tcPr marL="91763" marR="91763" marT="45882" marB="45882"/>
                </a:tc>
                <a:tc>
                  <a:txBody>
                    <a:bodyPr/>
                    <a:lstStyle/>
                    <a:p>
                      <a:pPr algn="r"/>
                      <a:r>
                        <a:rPr lang="en-US" sz="1600" dirty="0"/>
                        <a:t>10</a:t>
                      </a:r>
                    </a:p>
                  </a:txBody>
                  <a:tcPr marL="91763" marR="91763" marT="45882" marB="45882"/>
                </a:tc>
                <a:tc>
                  <a:txBody>
                    <a:bodyPr/>
                    <a:lstStyle/>
                    <a:p>
                      <a:pPr algn="r"/>
                      <a:r>
                        <a:rPr lang="en-US" sz="1600" dirty="0"/>
                        <a:t>2</a:t>
                      </a:r>
                    </a:p>
                  </a:txBody>
                  <a:tcPr marL="91763" marR="91763" marT="45882" marB="45882"/>
                </a:tc>
                <a:extLst>
                  <a:ext uri="{0D108BD9-81ED-4DB2-BD59-A6C34878D82A}">
                    <a16:rowId xmlns:a16="http://schemas.microsoft.com/office/drawing/2014/main" val="3575090032"/>
                  </a:ext>
                </a:extLst>
              </a:tr>
              <a:tr h="345032">
                <a:tc>
                  <a:txBody>
                    <a:bodyPr/>
                    <a:lstStyle/>
                    <a:p>
                      <a:pPr algn="ctr"/>
                      <a:r>
                        <a:rPr lang="en-US" sz="1600" dirty="0"/>
                        <a:t>3</a:t>
                      </a:r>
                    </a:p>
                  </a:txBody>
                  <a:tcPr marL="91763" marR="91763" marT="45882" marB="45882"/>
                </a:tc>
                <a:tc>
                  <a:txBody>
                    <a:bodyPr/>
                    <a:lstStyle/>
                    <a:p>
                      <a:pPr algn="r"/>
                      <a:r>
                        <a:rPr lang="en-US" sz="1600" dirty="0"/>
                        <a:t>11</a:t>
                      </a:r>
                    </a:p>
                  </a:txBody>
                  <a:tcPr marL="91763" marR="91763" marT="45882" marB="45882"/>
                </a:tc>
                <a:tc>
                  <a:txBody>
                    <a:bodyPr/>
                    <a:lstStyle/>
                    <a:p>
                      <a:pPr algn="r"/>
                      <a:r>
                        <a:rPr lang="en-US" sz="1600" dirty="0"/>
                        <a:t>3</a:t>
                      </a:r>
                    </a:p>
                  </a:txBody>
                  <a:tcPr marL="91763" marR="91763" marT="45882" marB="45882"/>
                </a:tc>
                <a:extLst>
                  <a:ext uri="{0D108BD9-81ED-4DB2-BD59-A6C34878D82A}">
                    <a16:rowId xmlns:a16="http://schemas.microsoft.com/office/drawing/2014/main" val="1964645491"/>
                  </a:ext>
                </a:extLst>
              </a:tr>
              <a:tr h="345032">
                <a:tc>
                  <a:txBody>
                    <a:bodyPr/>
                    <a:lstStyle/>
                    <a:p>
                      <a:pPr algn="ctr"/>
                      <a:r>
                        <a:rPr lang="en-US" sz="1600" dirty="0"/>
                        <a:t>4</a:t>
                      </a:r>
                    </a:p>
                  </a:txBody>
                  <a:tcPr marL="91763" marR="91763" marT="45882" marB="45882"/>
                </a:tc>
                <a:tc>
                  <a:txBody>
                    <a:bodyPr/>
                    <a:lstStyle/>
                    <a:p>
                      <a:pPr algn="r"/>
                      <a:r>
                        <a:rPr lang="en-US" sz="1600" dirty="0"/>
                        <a:t>100</a:t>
                      </a:r>
                    </a:p>
                  </a:txBody>
                  <a:tcPr marL="91763" marR="91763" marT="45882" marB="45882"/>
                </a:tc>
                <a:tc>
                  <a:txBody>
                    <a:bodyPr/>
                    <a:lstStyle/>
                    <a:p>
                      <a:pPr algn="r"/>
                      <a:r>
                        <a:rPr lang="en-US" sz="1600" dirty="0"/>
                        <a:t>4</a:t>
                      </a:r>
                    </a:p>
                  </a:txBody>
                  <a:tcPr marL="91763" marR="91763" marT="45882" marB="45882"/>
                </a:tc>
                <a:extLst>
                  <a:ext uri="{0D108BD9-81ED-4DB2-BD59-A6C34878D82A}">
                    <a16:rowId xmlns:a16="http://schemas.microsoft.com/office/drawing/2014/main" val="666217044"/>
                  </a:ext>
                </a:extLst>
              </a:tr>
              <a:tr h="345032">
                <a:tc>
                  <a:txBody>
                    <a:bodyPr/>
                    <a:lstStyle/>
                    <a:p>
                      <a:pPr algn="ctr"/>
                      <a:r>
                        <a:rPr lang="en-US" sz="1600" dirty="0"/>
                        <a:t>5</a:t>
                      </a:r>
                    </a:p>
                  </a:txBody>
                  <a:tcPr marL="91763" marR="91763" marT="45882" marB="45882"/>
                </a:tc>
                <a:tc>
                  <a:txBody>
                    <a:bodyPr/>
                    <a:lstStyle/>
                    <a:p>
                      <a:pPr algn="r"/>
                      <a:r>
                        <a:rPr lang="en-US" sz="1600" dirty="0"/>
                        <a:t>101</a:t>
                      </a:r>
                    </a:p>
                  </a:txBody>
                  <a:tcPr marL="91763" marR="91763" marT="45882" marB="45882"/>
                </a:tc>
                <a:tc>
                  <a:txBody>
                    <a:bodyPr/>
                    <a:lstStyle/>
                    <a:p>
                      <a:pPr algn="r"/>
                      <a:r>
                        <a:rPr lang="en-US" sz="1600" dirty="0"/>
                        <a:t>5</a:t>
                      </a:r>
                    </a:p>
                  </a:txBody>
                  <a:tcPr marL="91763" marR="91763" marT="45882" marB="45882"/>
                </a:tc>
                <a:extLst>
                  <a:ext uri="{0D108BD9-81ED-4DB2-BD59-A6C34878D82A}">
                    <a16:rowId xmlns:a16="http://schemas.microsoft.com/office/drawing/2014/main" val="3449256025"/>
                  </a:ext>
                </a:extLst>
              </a:tr>
              <a:tr h="345032">
                <a:tc>
                  <a:txBody>
                    <a:bodyPr/>
                    <a:lstStyle/>
                    <a:p>
                      <a:pPr algn="ctr"/>
                      <a:r>
                        <a:rPr lang="en-US" sz="1600" dirty="0"/>
                        <a:t>6</a:t>
                      </a:r>
                    </a:p>
                  </a:txBody>
                  <a:tcPr marL="91763" marR="91763" marT="45882" marB="45882"/>
                </a:tc>
                <a:tc>
                  <a:txBody>
                    <a:bodyPr/>
                    <a:lstStyle/>
                    <a:p>
                      <a:pPr algn="r"/>
                      <a:r>
                        <a:rPr lang="en-US" sz="1600" dirty="0"/>
                        <a:t>110</a:t>
                      </a:r>
                    </a:p>
                  </a:txBody>
                  <a:tcPr marL="91763" marR="91763" marT="45882" marB="45882"/>
                </a:tc>
                <a:tc>
                  <a:txBody>
                    <a:bodyPr/>
                    <a:lstStyle/>
                    <a:p>
                      <a:pPr algn="r"/>
                      <a:r>
                        <a:rPr lang="en-US" sz="1600" dirty="0"/>
                        <a:t>6</a:t>
                      </a:r>
                    </a:p>
                  </a:txBody>
                  <a:tcPr marL="91763" marR="91763" marT="45882" marB="45882"/>
                </a:tc>
                <a:extLst>
                  <a:ext uri="{0D108BD9-81ED-4DB2-BD59-A6C34878D82A}">
                    <a16:rowId xmlns:a16="http://schemas.microsoft.com/office/drawing/2014/main" val="3065913957"/>
                  </a:ext>
                </a:extLst>
              </a:tr>
              <a:tr h="345032">
                <a:tc>
                  <a:txBody>
                    <a:bodyPr/>
                    <a:lstStyle/>
                    <a:p>
                      <a:pPr algn="ctr"/>
                      <a:r>
                        <a:rPr lang="en-US" sz="1600" dirty="0"/>
                        <a:t>7</a:t>
                      </a:r>
                    </a:p>
                  </a:txBody>
                  <a:tcPr marL="91763" marR="91763" marT="45882" marB="45882"/>
                </a:tc>
                <a:tc>
                  <a:txBody>
                    <a:bodyPr/>
                    <a:lstStyle/>
                    <a:p>
                      <a:pPr algn="r"/>
                      <a:r>
                        <a:rPr lang="en-US" sz="1600" dirty="0"/>
                        <a:t>111</a:t>
                      </a:r>
                    </a:p>
                  </a:txBody>
                  <a:tcPr marL="91763" marR="91763" marT="45882" marB="45882"/>
                </a:tc>
                <a:tc>
                  <a:txBody>
                    <a:bodyPr/>
                    <a:lstStyle/>
                    <a:p>
                      <a:pPr algn="r"/>
                      <a:r>
                        <a:rPr lang="en-US" sz="1600" dirty="0"/>
                        <a:t>7</a:t>
                      </a:r>
                    </a:p>
                  </a:txBody>
                  <a:tcPr marL="91763" marR="91763" marT="45882" marB="45882"/>
                </a:tc>
                <a:extLst>
                  <a:ext uri="{0D108BD9-81ED-4DB2-BD59-A6C34878D82A}">
                    <a16:rowId xmlns:a16="http://schemas.microsoft.com/office/drawing/2014/main" val="1505655220"/>
                  </a:ext>
                </a:extLst>
              </a:tr>
              <a:tr h="345032">
                <a:tc>
                  <a:txBody>
                    <a:bodyPr/>
                    <a:lstStyle/>
                    <a:p>
                      <a:pPr algn="ctr"/>
                      <a:r>
                        <a:rPr lang="en-US" sz="1600" dirty="0"/>
                        <a:t>8</a:t>
                      </a:r>
                    </a:p>
                  </a:txBody>
                  <a:tcPr marL="91763" marR="91763" marT="45882" marB="45882"/>
                </a:tc>
                <a:tc>
                  <a:txBody>
                    <a:bodyPr/>
                    <a:lstStyle/>
                    <a:p>
                      <a:pPr algn="r"/>
                      <a:r>
                        <a:rPr lang="en-US" sz="1600" dirty="0"/>
                        <a:t>1000</a:t>
                      </a:r>
                    </a:p>
                  </a:txBody>
                  <a:tcPr marL="91763" marR="91763" marT="45882" marB="45882"/>
                </a:tc>
                <a:tc>
                  <a:txBody>
                    <a:bodyPr/>
                    <a:lstStyle/>
                    <a:p>
                      <a:pPr algn="r"/>
                      <a:r>
                        <a:rPr lang="en-US" sz="1600" dirty="0"/>
                        <a:t>8</a:t>
                      </a:r>
                    </a:p>
                  </a:txBody>
                  <a:tcPr marL="91763" marR="91763" marT="45882" marB="45882"/>
                </a:tc>
                <a:extLst>
                  <a:ext uri="{0D108BD9-81ED-4DB2-BD59-A6C34878D82A}">
                    <a16:rowId xmlns:a16="http://schemas.microsoft.com/office/drawing/2014/main" val="823583745"/>
                  </a:ext>
                </a:extLst>
              </a:tr>
              <a:tr h="345032">
                <a:tc>
                  <a:txBody>
                    <a:bodyPr/>
                    <a:lstStyle/>
                    <a:p>
                      <a:pPr algn="ctr"/>
                      <a:r>
                        <a:rPr lang="en-US" sz="1600" dirty="0"/>
                        <a:t>9</a:t>
                      </a:r>
                    </a:p>
                  </a:txBody>
                  <a:tcPr marL="91763" marR="91763" marT="45882" marB="45882"/>
                </a:tc>
                <a:tc>
                  <a:txBody>
                    <a:bodyPr/>
                    <a:lstStyle/>
                    <a:p>
                      <a:pPr algn="r"/>
                      <a:r>
                        <a:rPr lang="en-US" sz="1600" dirty="0"/>
                        <a:t>1001</a:t>
                      </a:r>
                    </a:p>
                  </a:txBody>
                  <a:tcPr marL="91763" marR="91763" marT="45882" marB="45882"/>
                </a:tc>
                <a:tc>
                  <a:txBody>
                    <a:bodyPr/>
                    <a:lstStyle/>
                    <a:p>
                      <a:pPr algn="r"/>
                      <a:r>
                        <a:rPr lang="en-US" sz="1600" b="0" dirty="0"/>
                        <a:t>9</a:t>
                      </a:r>
                    </a:p>
                  </a:txBody>
                  <a:tcPr marL="91763" marR="91763" marT="45882" marB="45882"/>
                </a:tc>
                <a:extLst>
                  <a:ext uri="{0D108BD9-81ED-4DB2-BD59-A6C34878D82A}">
                    <a16:rowId xmlns:a16="http://schemas.microsoft.com/office/drawing/2014/main" val="170267418"/>
                  </a:ext>
                </a:extLst>
              </a:tr>
              <a:tr h="345032">
                <a:tc>
                  <a:txBody>
                    <a:bodyPr/>
                    <a:lstStyle/>
                    <a:p>
                      <a:pPr algn="ctr"/>
                      <a:r>
                        <a:rPr lang="en-US" sz="1600" dirty="0"/>
                        <a:t>10</a:t>
                      </a:r>
                    </a:p>
                  </a:txBody>
                  <a:tcPr marL="91763" marR="91763" marT="45882" marB="45882"/>
                </a:tc>
                <a:tc>
                  <a:txBody>
                    <a:bodyPr/>
                    <a:lstStyle/>
                    <a:p>
                      <a:pPr algn="r"/>
                      <a:r>
                        <a:rPr lang="en-US" sz="1600" dirty="0"/>
                        <a:t>1010</a:t>
                      </a:r>
                    </a:p>
                  </a:txBody>
                  <a:tcPr marL="91763" marR="91763" marT="45882" marB="45882"/>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b="0" dirty="0"/>
                        <a:t>A</a:t>
                      </a:r>
                    </a:p>
                  </a:txBody>
                  <a:tcPr marL="91763" marR="91763" marT="45882" marB="45882"/>
                </a:tc>
                <a:extLst>
                  <a:ext uri="{0D108BD9-81ED-4DB2-BD59-A6C34878D82A}">
                    <a16:rowId xmlns:a16="http://schemas.microsoft.com/office/drawing/2014/main" val="2645467503"/>
                  </a:ext>
                </a:extLst>
              </a:tr>
              <a:tr h="373760">
                <a:tc>
                  <a:txBody>
                    <a:bodyPr/>
                    <a:lstStyle/>
                    <a:p>
                      <a:pPr algn="ctr"/>
                      <a:r>
                        <a:rPr lang="en-US" sz="1600" dirty="0"/>
                        <a:t>11</a:t>
                      </a:r>
                    </a:p>
                  </a:txBody>
                  <a:tcPr marL="91763" marR="91763" marT="45882" marB="45882"/>
                </a:tc>
                <a:tc>
                  <a:txBody>
                    <a:bodyPr/>
                    <a:lstStyle/>
                    <a:p>
                      <a:pPr algn="r"/>
                      <a:r>
                        <a:rPr lang="en-US" sz="1600" dirty="0"/>
                        <a:t>1011</a:t>
                      </a:r>
                    </a:p>
                  </a:txBody>
                  <a:tcPr marL="91763" marR="91763" marT="45882" marB="45882"/>
                </a:tc>
                <a:tc>
                  <a:txBody>
                    <a:bodyPr/>
                    <a:lstStyle/>
                    <a:p>
                      <a:pPr algn="r"/>
                      <a:r>
                        <a:rPr lang="en-US" sz="1600" b="0" dirty="0"/>
                        <a:t> B</a:t>
                      </a:r>
                    </a:p>
                  </a:txBody>
                  <a:tcPr marL="91763" marR="91763" marT="45882" marB="45882"/>
                </a:tc>
                <a:extLst>
                  <a:ext uri="{0D108BD9-81ED-4DB2-BD59-A6C34878D82A}">
                    <a16:rowId xmlns:a16="http://schemas.microsoft.com/office/drawing/2014/main" val="2538605350"/>
                  </a:ext>
                </a:extLst>
              </a:tr>
              <a:tr h="373760">
                <a:tc>
                  <a:txBody>
                    <a:bodyPr/>
                    <a:lstStyle/>
                    <a:p>
                      <a:pPr algn="ctr"/>
                      <a:r>
                        <a:rPr lang="en-US" sz="1600" dirty="0"/>
                        <a:t>12</a:t>
                      </a:r>
                    </a:p>
                  </a:txBody>
                  <a:tcPr marL="91763" marR="91763" marT="45882" marB="45882"/>
                </a:tc>
                <a:tc>
                  <a:txBody>
                    <a:bodyPr/>
                    <a:lstStyle/>
                    <a:p>
                      <a:pPr algn="r"/>
                      <a:r>
                        <a:rPr lang="en-US" sz="1600" dirty="0"/>
                        <a:t>1100</a:t>
                      </a:r>
                    </a:p>
                  </a:txBody>
                  <a:tcPr marL="91763" marR="91763" marT="45882" marB="45882"/>
                </a:tc>
                <a:tc>
                  <a:txBody>
                    <a:bodyPr/>
                    <a:lstStyle/>
                    <a:p>
                      <a:pPr algn="r"/>
                      <a:r>
                        <a:rPr lang="en-US" sz="1600" b="0" dirty="0"/>
                        <a:t>C</a:t>
                      </a:r>
                    </a:p>
                  </a:txBody>
                  <a:tcPr marL="91763" marR="91763" marT="45882" marB="45882"/>
                </a:tc>
                <a:extLst>
                  <a:ext uri="{0D108BD9-81ED-4DB2-BD59-A6C34878D82A}">
                    <a16:rowId xmlns:a16="http://schemas.microsoft.com/office/drawing/2014/main" val="2922068968"/>
                  </a:ext>
                </a:extLst>
              </a:tr>
              <a:tr h="345032">
                <a:tc>
                  <a:txBody>
                    <a:bodyPr/>
                    <a:lstStyle/>
                    <a:p>
                      <a:pPr algn="ctr"/>
                      <a:r>
                        <a:rPr lang="en-US" sz="1600" dirty="0"/>
                        <a:t>13</a:t>
                      </a:r>
                    </a:p>
                  </a:txBody>
                  <a:tcPr marL="91763" marR="91763" marT="45882" marB="45882"/>
                </a:tc>
                <a:tc>
                  <a:txBody>
                    <a:bodyPr/>
                    <a:lstStyle/>
                    <a:p>
                      <a:pPr algn="r"/>
                      <a:r>
                        <a:rPr lang="en-US" sz="1600" dirty="0"/>
                        <a:t>1101</a:t>
                      </a:r>
                    </a:p>
                  </a:txBody>
                  <a:tcPr marL="91763" marR="91763" marT="45882" marB="45882"/>
                </a:tc>
                <a:tc>
                  <a:txBody>
                    <a:bodyPr/>
                    <a:lstStyle/>
                    <a:p>
                      <a:pPr algn="r"/>
                      <a:r>
                        <a:rPr lang="en-US" sz="1600" b="0" dirty="0"/>
                        <a:t>D</a:t>
                      </a:r>
                    </a:p>
                  </a:txBody>
                  <a:tcPr marL="91763" marR="91763" marT="45882" marB="45882"/>
                </a:tc>
                <a:extLst>
                  <a:ext uri="{0D108BD9-81ED-4DB2-BD59-A6C34878D82A}">
                    <a16:rowId xmlns:a16="http://schemas.microsoft.com/office/drawing/2014/main" val="1124516158"/>
                  </a:ext>
                </a:extLst>
              </a:tr>
              <a:tr h="345032">
                <a:tc>
                  <a:txBody>
                    <a:bodyPr/>
                    <a:lstStyle/>
                    <a:p>
                      <a:pPr algn="ctr"/>
                      <a:r>
                        <a:rPr lang="en-US" sz="1600" dirty="0"/>
                        <a:t>14</a:t>
                      </a:r>
                    </a:p>
                  </a:txBody>
                  <a:tcPr marL="91763" marR="91763" marT="45882" marB="45882"/>
                </a:tc>
                <a:tc>
                  <a:txBody>
                    <a:bodyPr/>
                    <a:lstStyle/>
                    <a:p>
                      <a:pPr algn="r"/>
                      <a:r>
                        <a:rPr lang="en-US" sz="1600" dirty="0"/>
                        <a:t>1110</a:t>
                      </a:r>
                    </a:p>
                  </a:txBody>
                  <a:tcPr marL="91763" marR="91763" marT="45882" marB="45882"/>
                </a:tc>
                <a:tc>
                  <a:txBody>
                    <a:bodyPr/>
                    <a:lstStyle/>
                    <a:p>
                      <a:pPr algn="r"/>
                      <a:r>
                        <a:rPr lang="en-US" sz="1600" b="0" dirty="0"/>
                        <a:t>E</a:t>
                      </a:r>
                    </a:p>
                  </a:txBody>
                  <a:tcPr marL="91763" marR="91763" marT="45882" marB="45882"/>
                </a:tc>
                <a:extLst>
                  <a:ext uri="{0D108BD9-81ED-4DB2-BD59-A6C34878D82A}">
                    <a16:rowId xmlns:a16="http://schemas.microsoft.com/office/drawing/2014/main" val="1549681625"/>
                  </a:ext>
                </a:extLst>
              </a:tr>
              <a:tr h="345032">
                <a:tc>
                  <a:txBody>
                    <a:bodyPr/>
                    <a:lstStyle/>
                    <a:p>
                      <a:pPr algn="ctr"/>
                      <a:r>
                        <a:rPr lang="en-US" sz="1600" dirty="0"/>
                        <a:t>15</a:t>
                      </a:r>
                    </a:p>
                  </a:txBody>
                  <a:tcPr marL="91763" marR="91763" marT="45882" marB="45882"/>
                </a:tc>
                <a:tc>
                  <a:txBody>
                    <a:bodyPr/>
                    <a:lstStyle/>
                    <a:p>
                      <a:pPr algn="r"/>
                      <a:r>
                        <a:rPr lang="en-US" sz="1600" dirty="0"/>
                        <a:t>1111</a:t>
                      </a:r>
                    </a:p>
                  </a:txBody>
                  <a:tcPr marL="91763" marR="91763" marT="45882" marB="45882"/>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b="0" dirty="0"/>
                        <a:t>F</a:t>
                      </a:r>
                    </a:p>
                  </a:txBody>
                  <a:tcPr marL="91763" marR="91763" marT="45882" marB="45882"/>
                </a:tc>
                <a:extLst>
                  <a:ext uri="{0D108BD9-81ED-4DB2-BD59-A6C34878D82A}">
                    <a16:rowId xmlns:a16="http://schemas.microsoft.com/office/drawing/2014/main" val="2661776271"/>
                  </a:ext>
                </a:extLst>
              </a:tr>
            </a:tbl>
          </a:graphicData>
        </a:graphic>
      </p:graphicFrame>
      <p:grpSp>
        <p:nvGrpSpPr>
          <p:cNvPr id="11" name="Group 10">
            <a:extLst>
              <a:ext uri="{FF2B5EF4-FFF2-40B4-BE49-F238E27FC236}">
                <a16:creationId xmlns:a16="http://schemas.microsoft.com/office/drawing/2014/main" id="{2ED207CE-7B23-4162-9342-E9A812165EB5}"/>
              </a:ext>
            </a:extLst>
          </p:cNvPr>
          <p:cNvGrpSpPr/>
          <p:nvPr/>
        </p:nvGrpSpPr>
        <p:grpSpPr>
          <a:xfrm>
            <a:off x="1068266" y="3528809"/>
            <a:ext cx="2177199" cy="1569659"/>
            <a:chOff x="1069916" y="3631842"/>
            <a:chExt cx="1404874" cy="961830"/>
          </a:xfrm>
        </p:grpSpPr>
        <p:sp>
          <p:nvSpPr>
            <p:cNvPr id="5" name="TextBox 4">
              <a:extLst>
                <a:ext uri="{FF2B5EF4-FFF2-40B4-BE49-F238E27FC236}">
                  <a16:creationId xmlns:a16="http://schemas.microsoft.com/office/drawing/2014/main" id="{A707091B-46C9-4955-F4B3-7EEB59CD41DA}"/>
                </a:ext>
              </a:extLst>
            </p:cNvPr>
            <p:cNvSpPr txBox="1"/>
            <p:nvPr/>
          </p:nvSpPr>
          <p:spPr>
            <a:xfrm>
              <a:off x="1069916" y="3631842"/>
              <a:ext cx="1404874" cy="961830"/>
            </a:xfrm>
            <a:prstGeom prst="rect">
              <a:avLst/>
            </a:prstGeom>
            <a:noFill/>
          </p:spPr>
          <p:txBody>
            <a:bodyPr wrap="none" rtlCol="0">
              <a:spAutoFit/>
            </a:bodyPr>
            <a:lstStyle/>
            <a:p>
              <a:pPr algn="ctr"/>
              <a:r>
                <a:rPr lang="en-US" sz="3200" dirty="0"/>
                <a:t>7B </a:t>
              </a:r>
              <a:r>
                <a:rPr lang="en-US" sz="3200" baseline="-25000" dirty="0"/>
                <a:t>16</a:t>
              </a:r>
            </a:p>
            <a:p>
              <a:pPr algn="ctr"/>
              <a:endParaRPr lang="en-US" sz="3200" dirty="0"/>
            </a:p>
            <a:p>
              <a:pPr algn="ctr"/>
              <a:r>
                <a:rPr lang="en-US" sz="3200" dirty="0"/>
                <a:t>0111 1011 </a:t>
              </a:r>
              <a:r>
                <a:rPr lang="en-US" sz="3200" baseline="-25000" dirty="0"/>
                <a:t>2</a:t>
              </a:r>
            </a:p>
          </p:txBody>
        </p:sp>
        <p:cxnSp>
          <p:nvCxnSpPr>
            <p:cNvPr id="7" name="Straight Arrow Connector 6">
              <a:extLst>
                <a:ext uri="{FF2B5EF4-FFF2-40B4-BE49-F238E27FC236}">
                  <a16:creationId xmlns:a16="http://schemas.microsoft.com/office/drawing/2014/main" id="{353026AA-3211-83A2-02E5-B753A00C27FC}"/>
                </a:ext>
              </a:extLst>
            </p:cNvPr>
            <p:cNvCxnSpPr/>
            <p:nvPr/>
          </p:nvCxnSpPr>
          <p:spPr>
            <a:xfrm flipH="1">
              <a:off x="1493949" y="4001294"/>
              <a:ext cx="115910" cy="21009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27895E32-6892-9894-D431-3D5AB2E6B1C6}"/>
                </a:ext>
              </a:extLst>
            </p:cNvPr>
            <p:cNvCxnSpPr>
              <a:cxnSpLocks/>
            </p:cNvCxnSpPr>
            <p:nvPr/>
          </p:nvCxnSpPr>
          <p:spPr>
            <a:xfrm>
              <a:off x="1772352" y="4001294"/>
              <a:ext cx="119077" cy="21009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12" name="Group 11">
            <a:extLst>
              <a:ext uri="{FF2B5EF4-FFF2-40B4-BE49-F238E27FC236}">
                <a16:creationId xmlns:a16="http://schemas.microsoft.com/office/drawing/2014/main" id="{3BA8A1C2-611E-08C9-73F7-9363B2E0CC5A}"/>
              </a:ext>
            </a:extLst>
          </p:cNvPr>
          <p:cNvGrpSpPr/>
          <p:nvPr/>
        </p:nvGrpSpPr>
        <p:grpSpPr>
          <a:xfrm>
            <a:off x="4427501" y="3528809"/>
            <a:ext cx="2177199" cy="1569659"/>
            <a:chOff x="1069914" y="3631842"/>
            <a:chExt cx="1404875" cy="961830"/>
          </a:xfrm>
        </p:grpSpPr>
        <p:sp>
          <p:nvSpPr>
            <p:cNvPr id="13" name="TextBox 12">
              <a:extLst>
                <a:ext uri="{FF2B5EF4-FFF2-40B4-BE49-F238E27FC236}">
                  <a16:creationId xmlns:a16="http://schemas.microsoft.com/office/drawing/2014/main" id="{588737F2-7F3D-33EA-81B3-0BFCE936EDCD}"/>
                </a:ext>
              </a:extLst>
            </p:cNvPr>
            <p:cNvSpPr txBox="1"/>
            <p:nvPr/>
          </p:nvSpPr>
          <p:spPr>
            <a:xfrm>
              <a:off x="1069914" y="3631842"/>
              <a:ext cx="1404875" cy="961830"/>
            </a:xfrm>
            <a:prstGeom prst="rect">
              <a:avLst/>
            </a:prstGeom>
            <a:noFill/>
          </p:spPr>
          <p:txBody>
            <a:bodyPr wrap="none" rtlCol="0">
              <a:spAutoFit/>
            </a:bodyPr>
            <a:lstStyle/>
            <a:p>
              <a:pPr algn="ctr"/>
              <a:r>
                <a:rPr lang="en-US" sz="3200" dirty="0"/>
                <a:t>A2 </a:t>
              </a:r>
              <a:r>
                <a:rPr lang="en-US" sz="3200" baseline="-25000" dirty="0"/>
                <a:t>16</a:t>
              </a:r>
            </a:p>
            <a:p>
              <a:pPr algn="ctr"/>
              <a:endParaRPr lang="en-US" sz="3200" dirty="0"/>
            </a:p>
            <a:p>
              <a:pPr algn="ctr"/>
              <a:r>
                <a:rPr lang="en-US" sz="3200" dirty="0"/>
                <a:t>1010 0010 </a:t>
              </a:r>
              <a:r>
                <a:rPr lang="en-US" sz="3200" baseline="-25000" dirty="0"/>
                <a:t>2</a:t>
              </a:r>
            </a:p>
          </p:txBody>
        </p:sp>
        <p:cxnSp>
          <p:nvCxnSpPr>
            <p:cNvPr id="14" name="Straight Arrow Connector 13">
              <a:extLst>
                <a:ext uri="{FF2B5EF4-FFF2-40B4-BE49-F238E27FC236}">
                  <a16:creationId xmlns:a16="http://schemas.microsoft.com/office/drawing/2014/main" id="{D5196B1C-AAA4-1FF1-C6D2-7031676E50C5}"/>
                </a:ext>
              </a:extLst>
            </p:cNvPr>
            <p:cNvCxnSpPr/>
            <p:nvPr/>
          </p:nvCxnSpPr>
          <p:spPr>
            <a:xfrm flipH="1">
              <a:off x="1493949" y="4001294"/>
              <a:ext cx="115910" cy="21009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EDE21253-DEA3-71D1-82F3-DFEF8C8CE6D3}"/>
                </a:ext>
              </a:extLst>
            </p:cNvPr>
            <p:cNvCxnSpPr>
              <a:cxnSpLocks/>
            </p:cNvCxnSpPr>
            <p:nvPr/>
          </p:nvCxnSpPr>
          <p:spPr>
            <a:xfrm>
              <a:off x="1772352" y="4001294"/>
              <a:ext cx="119077" cy="21009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16" name="TextBox 15">
            <a:extLst>
              <a:ext uri="{FF2B5EF4-FFF2-40B4-BE49-F238E27FC236}">
                <a16:creationId xmlns:a16="http://schemas.microsoft.com/office/drawing/2014/main" id="{A63CE82B-AC45-CC5A-C9CC-600C9D1921EE}"/>
              </a:ext>
            </a:extLst>
          </p:cNvPr>
          <p:cNvSpPr txBox="1"/>
          <p:nvPr/>
        </p:nvSpPr>
        <p:spPr>
          <a:xfrm>
            <a:off x="1068266" y="5382594"/>
            <a:ext cx="4833567" cy="523220"/>
          </a:xfrm>
          <a:prstGeom prst="rect">
            <a:avLst/>
          </a:prstGeom>
          <a:noFill/>
        </p:spPr>
        <p:txBody>
          <a:bodyPr wrap="none" rtlCol="0">
            <a:spAutoFit/>
          </a:bodyPr>
          <a:lstStyle/>
          <a:p>
            <a:r>
              <a:rPr lang="en-US" sz="2800" dirty="0"/>
              <a:t>Hex is just more succinct Base-2</a:t>
            </a:r>
          </a:p>
        </p:txBody>
      </p:sp>
    </p:spTree>
    <p:extLst>
      <p:ext uri="{BB962C8B-B14F-4D97-AF65-F5344CB8AC3E}">
        <p14:creationId xmlns:p14="http://schemas.microsoft.com/office/powerpoint/2010/main" val="23887801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D86F2-4337-19D4-BAD3-1E814C2B7530}"/>
              </a:ext>
            </a:extLst>
          </p:cNvPr>
          <p:cNvSpPr>
            <a:spLocks noGrp="1"/>
          </p:cNvSpPr>
          <p:nvPr>
            <p:ph type="title"/>
          </p:nvPr>
        </p:nvSpPr>
        <p:spPr/>
        <p:txBody>
          <a:bodyPr/>
          <a:lstStyle/>
          <a:p>
            <a:r>
              <a:rPr lang="en-US" dirty="0"/>
              <a:t>Keep it simple for now</a:t>
            </a:r>
          </a:p>
        </p:txBody>
      </p:sp>
      <p:sp>
        <p:nvSpPr>
          <p:cNvPr id="3" name="Content Placeholder 2">
            <a:extLst>
              <a:ext uri="{FF2B5EF4-FFF2-40B4-BE49-F238E27FC236}">
                <a16:creationId xmlns:a16="http://schemas.microsoft.com/office/drawing/2014/main" id="{ED9DD670-3B33-3D4C-4EA5-07E80EBE3FB6}"/>
              </a:ext>
            </a:extLst>
          </p:cNvPr>
          <p:cNvSpPr>
            <a:spLocks noGrp="1"/>
          </p:cNvSpPr>
          <p:nvPr>
            <p:ph idx="1"/>
          </p:nvPr>
        </p:nvSpPr>
        <p:spPr>
          <a:xfrm>
            <a:off x="838200" y="1825625"/>
            <a:ext cx="5257800" cy="1325563"/>
          </a:xfrm>
        </p:spPr>
        <p:txBody>
          <a:bodyPr>
            <a:normAutofit/>
          </a:bodyPr>
          <a:lstStyle/>
          <a:p>
            <a:r>
              <a:rPr lang="en-US" dirty="0"/>
              <a:t>Go through base-2 if it helps</a:t>
            </a:r>
          </a:p>
        </p:txBody>
      </p:sp>
      <p:sp>
        <p:nvSpPr>
          <p:cNvPr id="6" name="TextBox 5">
            <a:extLst>
              <a:ext uri="{FF2B5EF4-FFF2-40B4-BE49-F238E27FC236}">
                <a16:creationId xmlns:a16="http://schemas.microsoft.com/office/drawing/2014/main" id="{B08F91BF-28AC-078C-2F14-3B3D422B07D5}"/>
              </a:ext>
            </a:extLst>
          </p:cNvPr>
          <p:cNvSpPr txBox="1"/>
          <p:nvPr/>
        </p:nvSpPr>
        <p:spPr>
          <a:xfrm>
            <a:off x="1441068" y="3138448"/>
            <a:ext cx="5266185" cy="2585323"/>
          </a:xfrm>
          <a:prstGeom prst="rect">
            <a:avLst/>
          </a:prstGeom>
          <a:noFill/>
        </p:spPr>
        <p:txBody>
          <a:bodyPr wrap="none" rtlCol="0">
            <a:spAutoFit/>
          </a:bodyPr>
          <a:lstStyle/>
          <a:p>
            <a:r>
              <a:rPr lang="en-US" sz="5400" dirty="0"/>
              <a:t>1  0  1  0  =  10 = A</a:t>
            </a:r>
          </a:p>
          <a:p>
            <a:r>
              <a:rPr lang="en-US" sz="5400" dirty="0"/>
              <a:t>1  0  0  0  =  8 = 8</a:t>
            </a:r>
          </a:p>
          <a:p>
            <a:r>
              <a:rPr lang="en-US" sz="5400" dirty="0"/>
              <a:t>1  1  1  1 =  15 = F</a:t>
            </a:r>
          </a:p>
        </p:txBody>
      </p:sp>
      <p:sp>
        <p:nvSpPr>
          <p:cNvPr id="10" name="TextBox 9">
            <a:extLst>
              <a:ext uri="{FF2B5EF4-FFF2-40B4-BE49-F238E27FC236}">
                <a16:creationId xmlns:a16="http://schemas.microsoft.com/office/drawing/2014/main" id="{DB3505C3-2B4F-BF2D-2BA9-6468041053B3}"/>
              </a:ext>
            </a:extLst>
          </p:cNvPr>
          <p:cNvSpPr txBox="1"/>
          <p:nvPr/>
        </p:nvSpPr>
        <p:spPr>
          <a:xfrm>
            <a:off x="1346331" y="2539090"/>
            <a:ext cx="2783134" cy="646331"/>
          </a:xfrm>
          <a:prstGeom prst="rect">
            <a:avLst/>
          </a:prstGeom>
          <a:noFill/>
        </p:spPr>
        <p:txBody>
          <a:bodyPr wrap="none" rtlCol="0">
            <a:spAutoFit/>
          </a:bodyPr>
          <a:lstStyle/>
          <a:p>
            <a:r>
              <a:rPr lang="en-US" sz="3600" dirty="0">
                <a:solidFill>
                  <a:srgbClr val="FF0000"/>
                </a:solidFill>
              </a:rPr>
              <a:t>8s   4s   2s   1s</a:t>
            </a:r>
          </a:p>
        </p:txBody>
      </p:sp>
      <p:graphicFrame>
        <p:nvGraphicFramePr>
          <p:cNvPr id="4" name="Table 3">
            <a:extLst>
              <a:ext uri="{FF2B5EF4-FFF2-40B4-BE49-F238E27FC236}">
                <a16:creationId xmlns:a16="http://schemas.microsoft.com/office/drawing/2014/main" id="{E3188D6A-1601-6C3A-FC26-3D43934FCE98}"/>
              </a:ext>
            </a:extLst>
          </p:cNvPr>
          <p:cNvGraphicFramePr>
            <a:graphicFrameLocks noGrp="1"/>
          </p:cNvGraphicFramePr>
          <p:nvPr>
            <p:extLst>
              <p:ext uri="{D42A27DB-BD31-4B8C-83A1-F6EECF244321}">
                <p14:modId xmlns:p14="http://schemas.microsoft.com/office/powerpoint/2010/main" val="3426207561"/>
              </p:ext>
            </p:extLst>
          </p:nvPr>
        </p:nvGraphicFramePr>
        <p:xfrm>
          <a:off x="7972023" y="253958"/>
          <a:ext cx="3657600" cy="5923000"/>
        </p:xfrm>
        <a:graphic>
          <a:graphicData uri="http://schemas.openxmlformats.org/drawingml/2006/table">
            <a:tbl>
              <a:tblPr firstRow="1" bandRow="1">
                <a:tableStyleId>{5C22544A-7EE6-4342-B048-85BDC9FD1C3A}</a:tableStyleId>
              </a:tblPr>
              <a:tblGrid>
                <a:gridCol w="1344136">
                  <a:extLst>
                    <a:ext uri="{9D8B030D-6E8A-4147-A177-3AD203B41FA5}">
                      <a16:colId xmlns:a16="http://schemas.microsoft.com/office/drawing/2014/main" val="4055137666"/>
                    </a:ext>
                  </a:extLst>
                </a:gridCol>
                <a:gridCol w="1124421">
                  <a:extLst>
                    <a:ext uri="{9D8B030D-6E8A-4147-A177-3AD203B41FA5}">
                      <a16:colId xmlns:a16="http://schemas.microsoft.com/office/drawing/2014/main" val="4140446323"/>
                    </a:ext>
                  </a:extLst>
                </a:gridCol>
                <a:gridCol w="1189043">
                  <a:extLst>
                    <a:ext uri="{9D8B030D-6E8A-4147-A177-3AD203B41FA5}">
                      <a16:colId xmlns:a16="http://schemas.microsoft.com/office/drawing/2014/main" val="1881360238"/>
                    </a:ext>
                  </a:extLst>
                </a:gridCol>
              </a:tblGrid>
              <a:tr h="345032">
                <a:tc>
                  <a:txBody>
                    <a:bodyPr/>
                    <a:lstStyle/>
                    <a:p>
                      <a:pPr algn="ctr"/>
                      <a:r>
                        <a:rPr lang="en-US" sz="1600" dirty="0"/>
                        <a:t>Base-10</a:t>
                      </a:r>
                    </a:p>
                  </a:txBody>
                  <a:tcPr marL="91763" marR="91763" marT="45882" marB="45882"/>
                </a:tc>
                <a:tc>
                  <a:txBody>
                    <a:bodyPr/>
                    <a:lstStyle/>
                    <a:p>
                      <a:pPr algn="ctr"/>
                      <a:r>
                        <a:rPr lang="en-US" sz="1600" dirty="0"/>
                        <a:t>Base-2</a:t>
                      </a:r>
                    </a:p>
                  </a:txBody>
                  <a:tcPr marL="91763" marR="91763" marT="45882" marB="45882"/>
                </a:tc>
                <a:tc>
                  <a:txBody>
                    <a:bodyPr/>
                    <a:lstStyle/>
                    <a:p>
                      <a:pPr algn="ctr"/>
                      <a:r>
                        <a:rPr lang="en-US" sz="1600" dirty="0"/>
                        <a:t>Base-16</a:t>
                      </a:r>
                    </a:p>
                  </a:txBody>
                  <a:tcPr marL="91763" marR="91763" marT="45882" marB="45882"/>
                </a:tc>
                <a:extLst>
                  <a:ext uri="{0D108BD9-81ED-4DB2-BD59-A6C34878D82A}">
                    <a16:rowId xmlns:a16="http://schemas.microsoft.com/office/drawing/2014/main" val="103214958"/>
                  </a:ext>
                </a:extLst>
              </a:tr>
              <a:tr h="345032">
                <a:tc>
                  <a:txBody>
                    <a:bodyPr/>
                    <a:lstStyle/>
                    <a:p>
                      <a:pPr algn="ctr"/>
                      <a:r>
                        <a:rPr lang="en-US" sz="1600" dirty="0"/>
                        <a:t>0</a:t>
                      </a:r>
                    </a:p>
                  </a:txBody>
                  <a:tcPr marL="91763" marR="91763" marT="45882" marB="45882"/>
                </a:tc>
                <a:tc>
                  <a:txBody>
                    <a:bodyPr/>
                    <a:lstStyle/>
                    <a:p>
                      <a:pPr algn="r"/>
                      <a:r>
                        <a:rPr lang="en-US" sz="1600" dirty="0"/>
                        <a:t>0</a:t>
                      </a:r>
                    </a:p>
                  </a:txBody>
                  <a:tcPr marL="91763" marR="91763" marT="45882" marB="45882"/>
                </a:tc>
                <a:tc>
                  <a:txBody>
                    <a:bodyPr/>
                    <a:lstStyle/>
                    <a:p>
                      <a:pPr algn="r"/>
                      <a:r>
                        <a:rPr lang="en-US" sz="1600" dirty="0"/>
                        <a:t>0</a:t>
                      </a:r>
                    </a:p>
                  </a:txBody>
                  <a:tcPr marL="91763" marR="91763" marT="45882" marB="45882"/>
                </a:tc>
                <a:extLst>
                  <a:ext uri="{0D108BD9-81ED-4DB2-BD59-A6C34878D82A}">
                    <a16:rowId xmlns:a16="http://schemas.microsoft.com/office/drawing/2014/main" val="108602342"/>
                  </a:ext>
                </a:extLst>
              </a:tr>
              <a:tr h="345032">
                <a:tc>
                  <a:txBody>
                    <a:bodyPr/>
                    <a:lstStyle/>
                    <a:p>
                      <a:pPr algn="ctr"/>
                      <a:r>
                        <a:rPr lang="en-US" sz="1600" dirty="0"/>
                        <a:t>1</a:t>
                      </a:r>
                    </a:p>
                  </a:txBody>
                  <a:tcPr marL="91763" marR="91763" marT="45882" marB="45882"/>
                </a:tc>
                <a:tc>
                  <a:txBody>
                    <a:bodyPr/>
                    <a:lstStyle/>
                    <a:p>
                      <a:pPr algn="r"/>
                      <a:r>
                        <a:rPr lang="en-US" sz="1600" dirty="0"/>
                        <a:t>1</a:t>
                      </a:r>
                    </a:p>
                  </a:txBody>
                  <a:tcPr marL="91763" marR="91763" marT="45882" marB="45882"/>
                </a:tc>
                <a:tc>
                  <a:txBody>
                    <a:bodyPr/>
                    <a:lstStyle/>
                    <a:p>
                      <a:pPr algn="r"/>
                      <a:r>
                        <a:rPr lang="en-US" sz="1600" dirty="0"/>
                        <a:t>1</a:t>
                      </a:r>
                    </a:p>
                  </a:txBody>
                  <a:tcPr marL="91763" marR="91763" marT="45882" marB="45882"/>
                </a:tc>
                <a:extLst>
                  <a:ext uri="{0D108BD9-81ED-4DB2-BD59-A6C34878D82A}">
                    <a16:rowId xmlns:a16="http://schemas.microsoft.com/office/drawing/2014/main" val="1368952813"/>
                  </a:ext>
                </a:extLst>
              </a:tr>
              <a:tr h="345032">
                <a:tc>
                  <a:txBody>
                    <a:bodyPr/>
                    <a:lstStyle/>
                    <a:p>
                      <a:pPr algn="ctr"/>
                      <a:r>
                        <a:rPr lang="en-US" sz="1600" dirty="0"/>
                        <a:t>2</a:t>
                      </a:r>
                    </a:p>
                  </a:txBody>
                  <a:tcPr marL="91763" marR="91763" marT="45882" marB="45882"/>
                </a:tc>
                <a:tc>
                  <a:txBody>
                    <a:bodyPr/>
                    <a:lstStyle/>
                    <a:p>
                      <a:pPr algn="r"/>
                      <a:r>
                        <a:rPr lang="en-US" sz="1600" dirty="0"/>
                        <a:t>10</a:t>
                      </a:r>
                    </a:p>
                  </a:txBody>
                  <a:tcPr marL="91763" marR="91763" marT="45882" marB="45882"/>
                </a:tc>
                <a:tc>
                  <a:txBody>
                    <a:bodyPr/>
                    <a:lstStyle/>
                    <a:p>
                      <a:pPr algn="r"/>
                      <a:r>
                        <a:rPr lang="en-US" sz="1600" dirty="0"/>
                        <a:t>2</a:t>
                      </a:r>
                    </a:p>
                  </a:txBody>
                  <a:tcPr marL="91763" marR="91763" marT="45882" marB="45882"/>
                </a:tc>
                <a:extLst>
                  <a:ext uri="{0D108BD9-81ED-4DB2-BD59-A6C34878D82A}">
                    <a16:rowId xmlns:a16="http://schemas.microsoft.com/office/drawing/2014/main" val="3575090032"/>
                  </a:ext>
                </a:extLst>
              </a:tr>
              <a:tr h="345032">
                <a:tc>
                  <a:txBody>
                    <a:bodyPr/>
                    <a:lstStyle/>
                    <a:p>
                      <a:pPr algn="ctr"/>
                      <a:r>
                        <a:rPr lang="en-US" sz="1600" dirty="0"/>
                        <a:t>3</a:t>
                      </a:r>
                    </a:p>
                  </a:txBody>
                  <a:tcPr marL="91763" marR="91763" marT="45882" marB="45882"/>
                </a:tc>
                <a:tc>
                  <a:txBody>
                    <a:bodyPr/>
                    <a:lstStyle/>
                    <a:p>
                      <a:pPr algn="r"/>
                      <a:r>
                        <a:rPr lang="en-US" sz="1600" dirty="0"/>
                        <a:t>11</a:t>
                      </a:r>
                    </a:p>
                  </a:txBody>
                  <a:tcPr marL="91763" marR="91763" marT="45882" marB="45882"/>
                </a:tc>
                <a:tc>
                  <a:txBody>
                    <a:bodyPr/>
                    <a:lstStyle/>
                    <a:p>
                      <a:pPr algn="r"/>
                      <a:r>
                        <a:rPr lang="en-US" sz="1600" dirty="0"/>
                        <a:t>3</a:t>
                      </a:r>
                    </a:p>
                  </a:txBody>
                  <a:tcPr marL="91763" marR="91763" marT="45882" marB="45882"/>
                </a:tc>
                <a:extLst>
                  <a:ext uri="{0D108BD9-81ED-4DB2-BD59-A6C34878D82A}">
                    <a16:rowId xmlns:a16="http://schemas.microsoft.com/office/drawing/2014/main" val="1964645491"/>
                  </a:ext>
                </a:extLst>
              </a:tr>
              <a:tr h="345032">
                <a:tc>
                  <a:txBody>
                    <a:bodyPr/>
                    <a:lstStyle/>
                    <a:p>
                      <a:pPr algn="ctr"/>
                      <a:r>
                        <a:rPr lang="en-US" sz="1600" dirty="0"/>
                        <a:t>4</a:t>
                      </a:r>
                    </a:p>
                  </a:txBody>
                  <a:tcPr marL="91763" marR="91763" marT="45882" marB="45882"/>
                </a:tc>
                <a:tc>
                  <a:txBody>
                    <a:bodyPr/>
                    <a:lstStyle/>
                    <a:p>
                      <a:pPr algn="r"/>
                      <a:r>
                        <a:rPr lang="en-US" sz="1600" dirty="0"/>
                        <a:t>100</a:t>
                      </a:r>
                    </a:p>
                  </a:txBody>
                  <a:tcPr marL="91763" marR="91763" marT="45882" marB="45882"/>
                </a:tc>
                <a:tc>
                  <a:txBody>
                    <a:bodyPr/>
                    <a:lstStyle/>
                    <a:p>
                      <a:pPr algn="r"/>
                      <a:r>
                        <a:rPr lang="en-US" sz="1600" dirty="0"/>
                        <a:t>4</a:t>
                      </a:r>
                    </a:p>
                  </a:txBody>
                  <a:tcPr marL="91763" marR="91763" marT="45882" marB="45882"/>
                </a:tc>
                <a:extLst>
                  <a:ext uri="{0D108BD9-81ED-4DB2-BD59-A6C34878D82A}">
                    <a16:rowId xmlns:a16="http://schemas.microsoft.com/office/drawing/2014/main" val="666217044"/>
                  </a:ext>
                </a:extLst>
              </a:tr>
              <a:tr h="345032">
                <a:tc>
                  <a:txBody>
                    <a:bodyPr/>
                    <a:lstStyle/>
                    <a:p>
                      <a:pPr algn="ctr"/>
                      <a:r>
                        <a:rPr lang="en-US" sz="1600" dirty="0"/>
                        <a:t>5</a:t>
                      </a:r>
                    </a:p>
                  </a:txBody>
                  <a:tcPr marL="91763" marR="91763" marT="45882" marB="45882"/>
                </a:tc>
                <a:tc>
                  <a:txBody>
                    <a:bodyPr/>
                    <a:lstStyle/>
                    <a:p>
                      <a:pPr algn="r"/>
                      <a:r>
                        <a:rPr lang="en-US" sz="1600" dirty="0"/>
                        <a:t>101</a:t>
                      </a:r>
                    </a:p>
                  </a:txBody>
                  <a:tcPr marL="91763" marR="91763" marT="45882" marB="45882"/>
                </a:tc>
                <a:tc>
                  <a:txBody>
                    <a:bodyPr/>
                    <a:lstStyle/>
                    <a:p>
                      <a:pPr algn="r"/>
                      <a:r>
                        <a:rPr lang="en-US" sz="1600" dirty="0"/>
                        <a:t>5</a:t>
                      </a:r>
                    </a:p>
                  </a:txBody>
                  <a:tcPr marL="91763" marR="91763" marT="45882" marB="45882"/>
                </a:tc>
                <a:extLst>
                  <a:ext uri="{0D108BD9-81ED-4DB2-BD59-A6C34878D82A}">
                    <a16:rowId xmlns:a16="http://schemas.microsoft.com/office/drawing/2014/main" val="3449256025"/>
                  </a:ext>
                </a:extLst>
              </a:tr>
              <a:tr h="345032">
                <a:tc>
                  <a:txBody>
                    <a:bodyPr/>
                    <a:lstStyle/>
                    <a:p>
                      <a:pPr algn="ctr"/>
                      <a:r>
                        <a:rPr lang="en-US" sz="1600" dirty="0"/>
                        <a:t>6</a:t>
                      </a:r>
                    </a:p>
                  </a:txBody>
                  <a:tcPr marL="91763" marR="91763" marT="45882" marB="45882"/>
                </a:tc>
                <a:tc>
                  <a:txBody>
                    <a:bodyPr/>
                    <a:lstStyle/>
                    <a:p>
                      <a:pPr algn="r"/>
                      <a:r>
                        <a:rPr lang="en-US" sz="1600" dirty="0"/>
                        <a:t>110</a:t>
                      </a:r>
                    </a:p>
                  </a:txBody>
                  <a:tcPr marL="91763" marR="91763" marT="45882" marB="45882"/>
                </a:tc>
                <a:tc>
                  <a:txBody>
                    <a:bodyPr/>
                    <a:lstStyle/>
                    <a:p>
                      <a:pPr algn="r"/>
                      <a:r>
                        <a:rPr lang="en-US" sz="1600" dirty="0"/>
                        <a:t>6</a:t>
                      </a:r>
                    </a:p>
                  </a:txBody>
                  <a:tcPr marL="91763" marR="91763" marT="45882" marB="45882"/>
                </a:tc>
                <a:extLst>
                  <a:ext uri="{0D108BD9-81ED-4DB2-BD59-A6C34878D82A}">
                    <a16:rowId xmlns:a16="http://schemas.microsoft.com/office/drawing/2014/main" val="3065913957"/>
                  </a:ext>
                </a:extLst>
              </a:tr>
              <a:tr h="345032">
                <a:tc>
                  <a:txBody>
                    <a:bodyPr/>
                    <a:lstStyle/>
                    <a:p>
                      <a:pPr algn="ctr"/>
                      <a:r>
                        <a:rPr lang="en-US" sz="1600" dirty="0"/>
                        <a:t>7</a:t>
                      </a:r>
                    </a:p>
                  </a:txBody>
                  <a:tcPr marL="91763" marR="91763" marT="45882" marB="45882"/>
                </a:tc>
                <a:tc>
                  <a:txBody>
                    <a:bodyPr/>
                    <a:lstStyle/>
                    <a:p>
                      <a:pPr algn="r"/>
                      <a:r>
                        <a:rPr lang="en-US" sz="1600" dirty="0"/>
                        <a:t>111</a:t>
                      </a:r>
                    </a:p>
                  </a:txBody>
                  <a:tcPr marL="91763" marR="91763" marT="45882" marB="45882"/>
                </a:tc>
                <a:tc>
                  <a:txBody>
                    <a:bodyPr/>
                    <a:lstStyle/>
                    <a:p>
                      <a:pPr algn="r"/>
                      <a:r>
                        <a:rPr lang="en-US" sz="1600" dirty="0"/>
                        <a:t>7</a:t>
                      </a:r>
                    </a:p>
                  </a:txBody>
                  <a:tcPr marL="91763" marR="91763" marT="45882" marB="45882"/>
                </a:tc>
                <a:extLst>
                  <a:ext uri="{0D108BD9-81ED-4DB2-BD59-A6C34878D82A}">
                    <a16:rowId xmlns:a16="http://schemas.microsoft.com/office/drawing/2014/main" val="1505655220"/>
                  </a:ext>
                </a:extLst>
              </a:tr>
              <a:tr h="345032">
                <a:tc>
                  <a:txBody>
                    <a:bodyPr/>
                    <a:lstStyle/>
                    <a:p>
                      <a:pPr algn="ctr"/>
                      <a:r>
                        <a:rPr lang="en-US" sz="1600" dirty="0"/>
                        <a:t>8</a:t>
                      </a:r>
                    </a:p>
                  </a:txBody>
                  <a:tcPr marL="91763" marR="91763" marT="45882" marB="45882"/>
                </a:tc>
                <a:tc>
                  <a:txBody>
                    <a:bodyPr/>
                    <a:lstStyle/>
                    <a:p>
                      <a:pPr algn="r"/>
                      <a:r>
                        <a:rPr lang="en-US" sz="1600" dirty="0"/>
                        <a:t>1000</a:t>
                      </a:r>
                    </a:p>
                  </a:txBody>
                  <a:tcPr marL="91763" marR="91763" marT="45882" marB="45882"/>
                </a:tc>
                <a:tc>
                  <a:txBody>
                    <a:bodyPr/>
                    <a:lstStyle/>
                    <a:p>
                      <a:pPr algn="r"/>
                      <a:r>
                        <a:rPr lang="en-US" sz="1600" dirty="0"/>
                        <a:t>8</a:t>
                      </a:r>
                    </a:p>
                  </a:txBody>
                  <a:tcPr marL="91763" marR="91763" marT="45882" marB="45882"/>
                </a:tc>
                <a:extLst>
                  <a:ext uri="{0D108BD9-81ED-4DB2-BD59-A6C34878D82A}">
                    <a16:rowId xmlns:a16="http://schemas.microsoft.com/office/drawing/2014/main" val="823583745"/>
                  </a:ext>
                </a:extLst>
              </a:tr>
              <a:tr h="345032">
                <a:tc>
                  <a:txBody>
                    <a:bodyPr/>
                    <a:lstStyle/>
                    <a:p>
                      <a:pPr algn="ctr"/>
                      <a:r>
                        <a:rPr lang="en-US" sz="1600" dirty="0"/>
                        <a:t>9</a:t>
                      </a:r>
                    </a:p>
                  </a:txBody>
                  <a:tcPr marL="91763" marR="91763" marT="45882" marB="45882"/>
                </a:tc>
                <a:tc>
                  <a:txBody>
                    <a:bodyPr/>
                    <a:lstStyle/>
                    <a:p>
                      <a:pPr algn="r"/>
                      <a:r>
                        <a:rPr lang="en-US" sz="1600" dirty="0"/>
                        <a:t>1001</a:t>
                      </a:r>
                    </a:p>
                  </a:txBody>
                  <a:tcPr marL="91763" marR="91763" marT="45882" marB="45882"/>
                </a:tc>
                <a:tc>
                  <a:txBody>
                    <a:bodyPr/>
                    <a:lstStyle/>
                    <a:p>
                      <a:pPr algn="r"/>
                      <a:r>
                        <a:rPr lang="en-US" sz="1600" b="0" dirty="0"/>
                        <a:t>9</a:t>
                      </a:r>
                    </a:p>
                  </a:txBody>
                  <a:tcPr marL="91763" marR="91763" marT="45882" marB="45882"/>
                </a:tc>
                <a:extLst>
                  <a:ext uri="{0D108BD9-81ED-4DB2-BD59-A6C34878D82A}">
                    <a16:rowId xmlns:a16="http://schemas.microsoft.com/office/drawing/2014/main" val="170267418"/>
                  </a:ext>
                </a:extLst>
              </a:tr>
              <a:tr h="345032">
                <a:tc>
                  <a:txBody>
                    <a:bodyPr/>
                    <a:lstStyle/>
                    <a:p>
                      <a:pPr algn="ctr"/>
                      <a:r>
                        <a:rPr lang="en-US" sz="1600" dirty="0"/>
                        <a:t>10</a:t>
                      </a:r>
                    </a:p>
                  </a:txBody>
                  <a:tcPr marL="91763" marR="91763" marT="45882" marB="45882"/>
                </a:tc>
                <a:tc>
                  <a:txBody>
                    <a:bodyPr/>
                    <a:lstStyle/>
                    <a:p>
                      <a:pPr algn="r"/>
                      <a:r>
                        <a:rPr lang="en-US" sz="1600" dirty="0"/>
                        <a:t>1010</a:t>
                      </a:r>
                    </a:p>
                  </a:txBody>
                  <a:tcPr marL="91763" marR="91763" marT="45882" marB="45882"/>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b="0" dirty="0"/>
                        <a:t>A</a:t>
                      </a:r>
                    </a:p>
                  </a:txBody>
                  <a:tcPr marL="91763" marR="91763" marT="45882" marB="45882"/>
                </a:tc>
                <a:extLst>
                  <a:ext uri="{0D108BD9-81ED-4DB2-BD59-A6C34878D82A}">
                    <a16:rowId xmlns:a16="http://schemas.microsoft.com/office/drawing/2014/main" val="2645467503"/>
                  </a:ext>
                </a:extLst>
              </a:tr>
              <a:tr h="373760">
                <a:tc>
                  <a:txBody>
                    <a:bodyPr/>
                    <a:lstStyle/>
                    <a:p>
                      <a:pPr algn="ctr"/>
                      <a:r>
                        <a:rPr lang="en-US" sz="1600" dirty="0"/>
                        <a:t>11</a:t>
                      </a:r>
                    </a:p>
                  </a:txBody>
                  <a:tcPr marL="91763" marR="91763" marT="45882" marB="45882"/>
                </a:tc>
                <a:tc>
                  <a:txBody>
                    <a:bodyPr/>
                    <a:lstStyle/>
                    <a:p>
                      <a:pPr algn="r"/>
                      <a:r>
                        <a:rPr lang="en-US" sz="1600" dirty="0"/>
                        <a:t>1011</a:t>
                      </a:r>
                    </a:p>
                  </a:txBody>
                  <a:tcPr marL="91763" marR="91763" marT="45882" marB="45882"/>
                </a:tc>
                <a:tc>
                  <a:txBody>
                    <a:bodyPr/>
                    <a:lstStyle/>
                    <a:p>
                      <a:pPr algn="r"/>
                      <a:r>
                        <a:rPr lang="en-US" sz="1600" b="0" dirty="0"/>
                        <a:t> B</a:t>
                      </a:r>
                    </a:p>
                  </a:txBody>
                  <a:tcPr marL="91763" marR="91763" marT="45882" marB="45882"/>
                </a:tc>
                <a:extLst>
                  <a:ext uri="{0D108BD9-81ED-4DB2-BD59-A6C34878D82A}">
                    <a16:rowId xmlns:a16="http://schemas.microsoft.com/office/drawing/2014/main" val="2538605350"/>
                  </a:ext>
                </a:extLst>
              </a:tr>
              <a:tr h="373760">
                <a:tc>
                  <a:txBody>
                    <a:bodyPr/>
                    <a:lstStyle/>
                    <a:p>
                      <a:pPr algn="ctr"/>
                      <a:r>
                        <a:rPr lang="en-US" sz="1600" dirty="0"/>
                        <a:t>12</a:t>
                      </a:r>
                    </a:p>
                  </a:txBody>
                  <a:tcPr marL="91763" marR="91763" marT="45882" marB="45882"/>
                </a:tc>
                <a:tc>
                  <a:txBody>
                    <a:bodyPr/>
                    <a:lstStyle/>
                    <a:p>
                      <a:pPr algn="r"/>
                      <a:r>
                        <a:rPr lang="en-US" sz="1600" dirty="0"/>
                        <a:t>1100</a:t>
                      </a:r>
                    </a:p>
                  </a:txBody>
                  <a:tcPr marL="91763" marR="91763" marT="45882" marB="45882"/>
                </a:tc>
                <a:tc>
                  <a:txBody>
                    <a:bodyPr/>
                    <a:lstStyle/>
                    <a:p>
                      <a:pPr algn="r"/>
                      <a:r>
                        <a:rPr lang="en-US" sz="1600" b="0" dirty="0"/>
                        <a:t>C</a:t>
                      </a:r>
                    </a:p>
                  </a:txBody>
                  <a:tcPr marL="91763" marR="91763" marT="45882" marB="45882"/>
                </a:tc>
                <a:extLst>
                  <a:ext uri="{0D108BD9-81ED-4DB2-BD59-A6C34878D82A}">
                    <a16:rowId xmlns:a16="http://schemas.microsoft.com/office/drawing/2014/main" val="2922068968"/>
                  </a:ext>
                </a:extLst>
              </a:tr>
              <a:tr h="345032">
                <a:tc>
                  <a:txBody>
                    <a:bodyPr/>
                    <a:lstStyle/>
                    <a:p>
                      <a:pPr algn="ctr"/>
                      <a:r>
                        <a:rPr lang="en-US" sz="1600" dirty="0"/>
                        <a:t>13</a:t>
                      </a:r>
                    </a:p>
                  </a:txBody>
                  <a:tcPr marL="91763" marR="91763" marT="45882" marB="45882"/>
                </a:tc>
                <a:tc>
                  <a:txBody>
                    <a:bodyPr/>
                    <a:lstStyle/>
                    <a:p>
                      <a:pPr algn="r"/>
                      <a:r>
                        <a:rPr lang="en-US" sz="1600" dirty="0"/>
                        <a:t>1101</a:t>
                      </a:r>
                    </a:p>
                  </a:txBody>
                  <a:tcPr marL="91763" marR="91763" marT="45882" marB="45882"/>
                </a:tc>
                <a:tc>
                  <a:txBody>
                    <a:bodyPr/>
                    <a:lstStyle/>
                    <a:p>
                      <a:pPr algn="r"/>
                      <a:r>
                        <a:rPr lang="en-US" sz="1600" b="0" dirty="0"/>
                        <a:t>D</a:t>
                      </a:r>
                    </a:p>
                  </a:txBody>
                  <a:tcPr marL="91763" marR="91763" marT="45882" marB="45882"/>
                </a:tc>
                <a:extLst>
                  <a:ext uri="{0D108BD9-81ED-4DB2-BD59-A6C34878D82A}">
                    <a16:rowId xmlns:a16="http://schemas.microsoft.com/office/drawing/2014/main" val="1124516158"/>
                  </a:ext>
                </a:extLst>
              </a:tr>
              <a:tr h="345032">
                <a:tc>
                  <a:txBody>
                    <a:bodyPr/>
                    <a:lstStyle/>
                    <a:p>
                      <a:pPr algn="ctr"/>
                      <a:r>
                        <a:rPr lang="en-US" sz="1600" dirty="0"/>
                        <a:t>14</a:t>
                      </a:r>
                    </a:p>
                  </a:txBody>
                  <a:tcPr marL="91763" marR="91763" marT="45882" marB="45882"/>
                </a:tc>
                <a:tc>
                  <a:txBody>
                    <a:bodyPr/>
                    <a:lstStyle/>
                    <a:p>
                      <a:pPr algn="r"/>
                      <a:r>
                        <a:rPr lang="en-US" sz="1600" dirty="0"/>
                        <a:t>1110</a:t>
                      </a:r>
                    </a:p>
                  </a:txBody>
                  <a:tcPr marL="91763" marR="91763" marT="45882" marB="45882"/>
                </a:tc>
                <a:tc>
                  <a:txBody>
                    <a:bodyPr/>
                    <a:lstStyle/>
                    <a:p>
                      <a:pPr algn="r"/>
                      <a:r>
                        <a:rPr lang="en-US" sz="1600" b="0" dirty="0"/>
                        <a:t>E</a:t>
                      </a:r>
                    </a:p>
                  </a:txBody>
                  <a:tcPr marL="91763" marR="91763" marT="45882" marB="45882"/>
                </a:tc>
                <a:extLst>
                  <a:ext uri="{0D108BD9-81ED-4DB2-BD59-A6C34878D82A}">
                    <a16:rowId xmlns:a16="http://schemas.microsoft.com/office/drawing/2014/main" val="1549681625"/>
                  </a:ext>
                </a:extLst>
              </a:tr>
              <a:tr h="345032">
                <a:tc>
                  <a:txBody>
                    <a:bodyPr/>
                    <a:lstStyle/>
                    <a:p>
                      <a:pPr algn="ctr"/>
                      <a:r>
                        <a:rPr lang="en-US" sz="1600" dirty="0"/>
                        <a:t>15</a:t>
                      </a:r>
                    </a:p>
                  </a:txBody>
                  <a:tcPr marL="91763" marR="91763" marT="45882" marB="45882"/>
                </a:tc>
                <a:tc>
                  <a:txBody>
                    <a:bodyPr/>
                    <a:lstStyle/>
                    <a:p>
                      <a:pPr algn="r"/>
                      <a:r>
                        <a:rPr lang="en-US" sz="1600" dirty="0"/>
                        <a:t>1111</a:t>
                      </a:r>
                    </a:p>
                  </a:txBody>
                  <a:tcPr marL="91763" marR="91763" marT="45882" marB="45882"/>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b="0" dirty="0"/>
                        <a:t>F</a:t>
                      </a:r>
                    </a:p>
                  </a:txBody>
                  <a:tcPr marL="91763" marR="91763" marT="45882" marB="45882"/>
                </a:tc>
                <a:extLst>
                  <a:ext uri="{0D108BD9-81ED-4DB2-BD59-A6C34878D82A}">
                    <a16:rowId xmlns:a16="http://schemas.microsoft.com/office/drawing/2014/main" val="2661776271"/>
                  </a:ext>
                </a:extLst>
              </a:tr>
            </a:tbl>
          </a:graphicData>
        </a:graphic>
      </p:graphicFrame>
    </p:spTree>
    <p:extLst>
      <p:ext uri="{BB962C8B-B14F-4D97-AF65-F5344CB8AC3E}">
        <p14:creationId xmlns:p14="http://schemas.microsoft.com/office/powerpoint/2010/main" val="41789241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BAD71-107E-4D19-DC4A-32545472070B}"/>
              </a:ext>
            </a:extLst>
          </p:cNvPr>
          <p:cNvSpPr>
            <a:spLocks noGrp="1"/>
          </p:cNvSpPr>
          <p:nvPr>
            <p:ph type="title"/>
          </p:nvPr>
        </p:nvSpPr>
        <p:spPr/>
        <p:txBody>
          <a:bodyPr/>
          <a:lstStyle/>
          <a:p>
            <a:r>
              <a:rPr lang="en-US" dirty="0"/>
              <a:t>Chuck's Not-so-quick Guide to Base-16</a:t>
            </a:r>
          </a:p>
        </p:txBody>
      </p:sp>
      <p:sp>
        <p:nvSpPr>
          <p:cNvPr id="3" name="Content Placeholder 2">
            <a:extLst>
              <a:ext uri="{FF2B5EF4-FFF2-40B4-BE49-F238E27FC236}">
                <a16:creationId xmlns:a16="http://schemas.microsoft.com/office/drawing/2014/main" id="{89CA9FF9-2AF9-4B3F-8183-201CB58C8EDB}"/>
              </a:ext>
            </a:extLst>
          </p:cNvPr>
          <p:cNvSpPr>
            <a:spLocks noGrp="1"/>
          </p:cNvSpPr>
          <p:nvPr>
            <p:ph idx="1"/>
          </p:nvPr>
        </p:nvSpPr>
        <p:spPr/>
        <p:txBody>
          <a:bodyPr>
            <a:normAutofit lnSpcReduction="10000"/>
          </a:bodyPr>
          <a:lstStyle/>
          <a:p>
            <a:r>
              <a:rPr lang="en-US" dirty="0"/>
              <a:t>F</a:t>
            </a:r>
            <a:r>
              <a:rPr lang="en-US" baseline="-25000" dirty="0"/>
              <a:t>16</a:t>
            </a:r>
            <a:r>
              <a:rPr lang="en-US" dirty="0"/>
              <a:t> = 15</a:t>
            </a:r>
            <a:r>
              <a:rPr lang="en-US" baseline="-25000" dirty="0"/>
              <a:t>10</a:t>
            </a:r>
            <a:r>
              <a:rPr lang="en-US" dirty="0"/>
              <a:t> = 1111</a:t>
            </a:r>
            <a:r>
              <a:rPr lang="en-US" baseline="-25000" dirty="0"/>
              <a:t>2</a:t>
            </a:r>
            <a:r>
              <a:rPr lang="en-US" dirty="0"/>
              <a:t>  (Easy one less than 16)</a:t>
            </a:r>
          </a:p>
          <a:p>
            <a:r>
              <a:rPr lang="en-US" dirty="0"/>
              <a:t>E</a:t>
            </a:r>
            <a:r>
              <a:rPr lang="en-US" baseline="-25000" dirty="0"/>
              <a:t>16</a:t>
            </a:r>
            <a:r>
              <a:rPr lang="en-US" dirty="0"/>
              <a:t> = 14</a:t>
            </a:r>
            <a:r>
              <a:rPr lang="en-US" baseline="-25000" dirty="0"/>
              <a:t>10</a:t>
            </a:r>
            <a:r>
              <a:rPr lang="en-US" dirty="0"/>
              <a:t> = 1110</a:t>
            </a:r>
            <a:r>
              <a:rPr lang="en-US" baseline="-25000" dirty="0"/>
              <a:t>2</a:t>
            </a:r>
            <a:r>
              <a:rPr lang="en-US" dirty="0"/>
              <a:t>  (one less than 15)</a:t>
            </a:r>
          </a:p>
          <a:p>
            <a:r>
              <a:rPr lang="en-US" dirty="0"/>
              <a:t>A</a:t>
            </a:r>
            <a:r>
              <a:rPr lang="en-US" baseline="-25000" dirty="0"/>
              <a:t>16</a:t>
            </a:r>
            <a:r>
              <a:rPr lang="en-US" dirty="0"/>
              <a:t> = 10</a:t>
            </a:r>
            <a:r>
              <a:rPr lang="en-US" baseline="-25000" dirty="0"/>
              <a:t>10</a:t>
            </a:r>
            <a:r>
              <a:rPr lang="en-US" dirty="0"/>
              <a:t> = 1010</a:t>
            </a:r>
            <a:r>
              <a:rPr lang="en-US" baseline="-25000" dirty="0"/>
              <a:t>2</a:t>
            </a:r>
            <a:r>
              <a:rPr lang="en-US" dirty="0"/>
              <a:t>  (</a:t>
            </a:r>
            <a:r>
              <a:rPr lang="en-US" dirty="0">
                <a:solidFill>
                  <a:srgbClr val="0070C0"/>
                </a:solidFill>
              </a:rPr>
              <a:t>8</a:t>
            </a:r>
            <a:r>
              <a:rPr lang="en-US" dirty="0"/>
              <a:t>+2)</a:t>
            </a:r>
          </a:p>
          <a:p>
            <a:r>
              <a:rPr lang="en-US" dirty="0"/>
              <a:t>B</a:t>
            </a:r>
            <a:r>
              <a:rPr lang="en-US" baseline="-25000" dirty="0"/>
              <a:t>16</a:t>
            </a:r>
            <a:r>
              <a:rPr lang="en-US" dirty="0"/>
              <a:t> = 11</a:t>
            </a:r>
            <a:r>
              <a:rPr lang="en-US" baseline="-25000" dirty="0"/>
              <a:t>10</a:t>
            </a:r>
            <a:r>
              <a:rPr lang="en-US" dirty="0"/>
              <a:t> = 1010</a:t>
            </a:r>
            <a:r>
              <a:rPr lang="en-US" baseline="-25000" dirty="0"/>
              <a:t>2</a:t>
            </a:r>
            <a:r>
              <a:rPr lang="en-US" dirty="0"/>
              <a:t>  (</a:t>
            </a:r>
            <a:r>
              <a:rPr lang="en-US" dirty="0">
                <a:solidFill>
                  <a:srgbClr val="0070C0"/>
                </a:solidFill>
              </a:rPr>
              <a:t>8</a:t>
            </a:r>
            <a:r>
              <a:rPr lang="en-US" dirty="0"/>
              <a:t>+2+1)</a:t>
            </a:r>
          </a:p>
          <a:p>
            <a:r>
              <a:rPr lang="en-US" dirty="0"/>
              <a:t>C</a:t>
            </a:r>
            <a:r>
              <a:rPr lang="en-US" baseline="-25000" dirty="0"/>
              <a:t>16</a:t>
            </a:r>
            <a:r>
              <a:rPr lang="en-US" dirty="0"/>
              <a:t> = 😕 🧠 </a:t>
            </a:r>
            <a:r>
              <a:rPr lang="en-US" sz="2800" dirty="0"/>
              <a:t>🤟 = </a:t>
            </a:r>
            <a:r>
              <a:rPr lang="en-US" sz="2800" dirty="0">
                <a:solidFill>
                  <a:srgbClr val="0070C0"/>
                </a:solidFill>
              </a:rPr>
              <a:t>8</a:t>
            </a:r>
            <a:r>
              <a:rPr lang="en-US" sz="2800" dirty="0"/>
              <a:t>+</a:t>
            </a:r>
            <a:r>
              <a:rPr lang="en-US" sz="2800" dirty="0">
                <a:solidFill>
                  <a:srgbClr val="FF0000"/>
                </a:solidFill>
              </a:rPr>
              <a:t>3</a:t>
            </a:r>
            <a:r>
              <a:rPr lang="en-US" sz="2800" dirty="0"/>
              <a:t> = </a:t>
            </a:r>
            <a:r>
              <a:rPr lang="en-US" dirty="0">
                <a:solidFill>
                  <a:srgbClr val="0070C0"/>
                </a:solidFill>
              </a:rPr>
              <a:t>1</a:t>
            </a:r>
            <a:r>
              <a:rPr lang="en-US" dirty="0"/>
              <a:t>0</a:t>
            </a:r>
            <a:r>
              <a:rPr lang="en-US" dirty="0">
                <a:solidFill>
                  <a:srgbClr val="FF0000"/>
                </a:solidFill>
              </a:rPr>
              <a:t>11</a:t>
            </a:r>
            <a:r>
              <a:rPr lang="en-US" baseline="-25000" dirty="0"/>
              <a:t>2</a:t>
            </a:r>
            <a:endParaRPr lang="en-US" dirty="0"/>
          </a:p>
          <a:p>
            <a:r>
              <a:rPr lang="en-US" dirty="0"/>
              <a:t>D</a:t>
            </a:r>
            <a:r>
              <a:rPr lang="en-US" baseline="-25000" dirty="0"/>
              <a:t>16</a:t>
            </a:r>
            <a:r>
              <a:rPr lang="en-US" dirty="0"/>
              <a:t> = 😕 🤔 ⬆️ ⬇️ 🧠 📝 😠</a:t>
            </a:r>
          </a:p>
          <a:p>
            <a:endParaRPr lang="en-US" dirty="0"/>
          </a:p>
          <a:p>
            <a:r>
              <a:rPr lang="en-US" dirty="0"/>
              <a:t>AI: What is a good way to be able to do hex to base 2 conversions in your head? </a:t>
            </a:r>
          </a:p>
        </p:txBody>
      </p:sp>
    </p:spTree>
    <p:extLst>
      <p:ext uri="{BB962C8B-B14F-4D97-AF65-F5344CB8AC3E}">
        <p14:creationId xmlns:p14="http://schemas.microsoft.com/office/powerpoint/2010/main" val="34023660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68356" y="5552205"/>
            <a:ext cx="6627455" cy="738664"/>
          </a:xfrm>
          <a:prstGeom prst="rect">
            <a:avLst/>
          </a:prstGeom>
          <a:noFill/>
        </p:spPr>
        <p:txBody>
          <a:bodyPr wrap="none" rtlCol="0">
            <a:spAutoFit/>
          </a:bodyPr>
          <a:lstStyle/>
          <a:p>
            <a:r>
              <a:rPr lang="en-US" sz="2100" dirty="0"/>
              <a:t>https://</a:t>
            </a:r>
            <a:r>
              <a:rPr lang="en-US" sz="2100" dirty="0" err="1"/>
              <a:t>en.wikipedia.org</a:t>
            </a:r>
            <a:r>
              <a:rPr lang="en-US" sz="2100" dirty="0"/>
              <a:t>/wiki/ASCII</a:t>
            </a:r>
          </a:p>
          <a:p>
            <a:r>
              <a:rPr lang="en-US" sz="2100" dirty="0"/>
              <a:t>http://</a:t>
            </a:r>
            <a:r>
              <a:rPr lang="en-US" sz="2100" dirty="0" err="1"/>
              <a:t>www.catonmat.net</a:t>
            </a:r>
            <a:r>
              <a:rPr lang="en-US" sz="2100" dirty="0"/>
              <a:t>/download/</a:t>
            </a:r>
            <a:r>
              <a:rPr lang="en-US" sz="2100" dirty="0" err="1"/>
              <a:t>ascii</a:t>
            </a:r>
            <a:r>
              <a:rPr lang="en-US" sz="2100" dirty="0"/>
              <a:t>-cheat-</a:t>
            </a:r>
            <a:r>
              <a:rPr lang="en-US" sz="2100" dirty="0" err="1"/>
              <a:t>sheet.png</a:t>
            </a:r>
            <a:endParaRPr lang="en-US" sz="2100" dirty="0"/>
          </a:p>
        </p:txBody>
      </p:sp>
      <p:sp>
        <p:nvSpPr>
          <p:cNvPr id="6" name="Title 5"/>
          <p:cNvSpPr>
            <a:spLocks noGrp="1"/>
          </p:cNvSpPr>
          <p:nvPr>
            <p:ph type="title"/>
          </p:nvPr>
        </p:nvSpPr>
        <p:spPr/>
        <p:txBody>
          <a:bodyPr/>
          <a:lstStyle/>
          <a:p>
            <a:r>
              <a:rPr lang="en-US" dirty="0"/>
              <a:t>ASCII – 8 Bits</a:t>
            </a:r>
          </a:p>
        </p:txBody>
      </p:sp>
      <p:sp>
        <p:nvSpPr>
          <p:cNvPr id="2" name="Content Placeholder 1">
            <a:extLst>
              <a:ext uri="{FF2B5EF4-FFF2-40B4-BE49-F238E27FC236}">
                <a16:creationId xmlns:a16="http://schemas.microsoft.com/office/drawing/2014/main" id="{9C5EFE88-3680-0F24-E0FC-CC688DEA514F}"/>
              </a:ext>
            </a:extLst>
          </p:cNvPr>
          <p:cNvSpPr>
            <a:spLocks noGrp="1"/>
          </p:cNvSpPr>
          <p:nvPr>
            <p:ph idx="1"/>
          </p:nvPr>
        </p:nvSpPr>
        <p:spPr>
          <a:xfrm>
            <a:off x="838200" y="1825625"/>
            <a:ext cx="4133850" cy="4351338"/>
          </a:xfrm>
        </p:spPr>
        <p:txBody>
          <a:bodyPr/>
          <a:lstStyle/>
          <a:p>
            <a:r>
              <a:rPr lang="en-US" dirty="0"/>
              <a:t>ASCII Characters are 8-bits and can be nicely represented with two hex digits (a.k.a. nibbles)</a:t>
            </a:r>
          </a:p>
        </p:txBody>
      </p:sp>
      <p:sp>
        <p:nvSpPr>
          <p:cNvPr id="7" name="TextBox 6"/>
          <p:cNvSpPr txBox="1"/>
          <p:nvPr/>
        </p:nvSpPr>
        <p:spPr>
          <a:xfrm>
            <a:off x="838200" y="4112185"/>
            <a:ext cx="4450867" cy="830997"/>
          </a:xfrm>
          <a:prstGeom prst="rect">
            <a:avLst/>
          </a:prstGeom>
          <a:noFill/>
        </p:spPr>
        <p:txBody>
          <a:bodyPr wrap="square" rtlCol="0">
            <a:spAutoFit/>
          </a:bodyPr>
          <a:lstStyle/>
          <a:p>
            <a:r>
              <a:rPr lang="en-US" sz="2400" dirty="0"/>
              <a:t>American Standard Code for Information Interchange</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75853" y="679962"/>
            <a:ext cx="6082747" cy="4858361"/>
          </a:xfrm>
          <a:prstGeom prst="rect">
            <a:avLst/>
          </a:prstGeom>
        </p:spPr>
      </p:pic>
    </p:spTree>
    <p:extLst>
      <p:ext uri="{BB962C8B-B14F-4D97-AF65-F5344CB8AC3E}">
        <p14:creationId xmlns:p14="http://schemas.microsoft.com/office/powerpoint/2010/main" val="3273903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Multi-Byte Characters</a:t>
            </a:r>
          </a:p>
        </p:txBody>
      </p:sp>
      <p:sp>
        <p:nvSpPr>
          <p:cNvPr id="3" name="Text Placeholder 2"/>
          <p:cNvSpPr>
            <a:spLocks noGrp="1"/>
          </p:cNvSpPr>
          <p:nvPr>
            <p:ph idx="1"/>
          </p:nvPr>
        </p:nvSpPr>
        <p:spPr/>
        <p:txBody>
          <a:bodyPr/>
          <a:lstStyle/>
          <a:p>
            <a:pPr marL="427435" indent="0">
              <a:spcBef>
                <a:spcPts val="1200"/>
              </a:spcBef>
              <a:buNone/>
            </a:pPr>
            <a:r>
              <a:rPr lang="en-US" sz="2100" dirty="0"/>
              <a:t>To represent the wide range of characters computers must handle we represent characters with more than one byte</a:t>
            </a:r>
          </a:p>
          <a:p>
            <a:pPr lvl="1">
              <a:spcBef>
                <a:spcPts val="1200"/>
              </a:spcBef>
            </a:pPr>
            <a:r>
              <a:rPr lang="en-US" sz="2100" dirty="0"/>
              <a:t>UTF-16 – Fixed length - Two bytes</a:t>
            </a:r>
          </a:p>
          <a:p>
            <a:pPr lvl="1">
              <a:spcBef>
                <a:spcPts val="1200"/>
              </a:spcBef>
            </a:pPr>
            <a:r>
              <a:rPr lang="en-US" sz="2100" dirty="0"/>
              <a:t>UTF-32 – Fixed Length - Four Bytes</a:t>
            </a:r>
          </a:p>
          <a:p>
            <a:pPr lvl="1">
              <a:spcBef>
                <a:spcPts val="1200"/>
              </a:spcBef>
            </a:pPr>
            <a:r>
              <a:rPr lang="en-US" sz="2100" dirty="0"/>
              <a:t>UTF-8 – 1-4 bytes</a:t>
            </a:r>
          </a:p>
          <a:p>
            <a:pPr marL="865585" lvl="2" indent="0">
              <a:spcBef>
                <a:spcPts val="1200"/>
              </a:spcBef>
              <a:buNone/>
            </a:pPr>
            <a:r>
              <a:rPr lang="en-US" dirty="0"/>
              <a:t>-  Upwards compatible with ASCII</a:t>
            </a:r>
          </a:p>
          <a:p>
            <a:pPr marL="865585" lvl="2" indent="0">
              <a:spcBef>
                <a:spcPts val="1200"/>
              </a:spcBef>
              <a:buNone/>
            </a:pPr>
            <a:r>
              <a:rPr lang="en-US" dirty="0"/>
              <a:t>-  Automatic detection between ASCII and UTF-8</a:t>
            </a:r>
          </a:p>
          <a:p>
            <a:pPr marL="865585" lvl="2" indent="0">
              <a:spcBef>
                <a:spcPts val="1200"/>
              </a:spcBef>
              <a:buNone/>
            </a:pPr>
            <a:r>
              <a:rPr lang="en-US" dirty="0"/>
              <a:t>-  UTF-8 is recommended practice for encoding </a:t>
            </a:r>
            <a:br>
              <a:rPr lang="en-US" dirty="0"/>
            </a:br>
            <a:r>
              <a:rPr lang="en-US" dirty="0"/>
              <a:t>   data to be exchanged between systems</a:t>
            </a:r>
          </a:p>
        </p:txBody>
      </p:sp>
      <p:sp>
        <p:nvSpPr>
          <p:cNvPr id="4" name="TextBox 3"/>
          <p:cNvSpPr txBox="1"/>
          <p:nvPr/>
        </p:nvSpPr>
        <p:spPr>
          <a:xfrm>
            <a:off x="8002021" y="2822246"/>
            <a:ext cx="3560590" cy="369332"/>
          </a:xfrm>
          <a:prstGeom prst="rect">
            <a:avLst/>
          </a:prstGeom>
          <a:noFill/>
        </p:spPr>
        <p:txBody>
          <a:bodyPr wrap="none" rtlCol="0">
            <a:spAutoFit/>
          </a:bodyPr>
          <a:lstStyle/>
          <a:p>
            <a:r>
              <a:rPr lang="en-US" dirty="0"/>
              <a:t>https://</a:t>
            </a:r>
            <a:r>
              <a:rPr lang="en-US" dirty="0" err="1"/>
              <a:t>en.wikipedia.org</a:t>
            </a:r>
            <a:r>
              <a:rPr lang="en-US" dirty="0"/>
              <a:t>/wiki/UTF-8</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66274" y="3365470"/>
            <a:ext cx="4139807" cy="2424818"/>
          </a:xfrm>
          <a:prstGeom prst="rect">
            <a:avLst/>
          </a:prstGeom>
        </p:spPr>
      </p:pic>
    </p:spTree>
    <p:extLst>
      <p:ext uri="{BB962C8B-B14F-4D97-AF65-F5344CB8AC3E}">
        <p14:creationId xmlns:p14="http://schemas.microsoft.com/office/powerpoint/2010/main" val="9314437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FDBEA7-C726-7C71-55AF-7555435FA6F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9F2153-173F-1AA0-2D1B-657BC8B0EB47}"/>
              </a:ext>
            </a:extLst>
          </p:cNvPr>
          <p:cNvSpPr>
            <a:spLocks noGrp="1"/>
          </p:cNvSpPr>
          <p:nvPr>
            <p:ph type="title"/>
          </p:nvPr>
        </p:nvSpPr>
        <p:spPr/>
        <p:txBody>
          <a:bodyPr/>
          <a:lstStyle/>
          <a:p>
            <a:r>
              <a:rPr lang="en-US" dirty="0"/>
              <a:t>A Very Simple CPU</a:t>
            </a:r>
          </a:p>
        </p:txBody>
      </p:sp>
      <p:sp>
        <p:nvSpPr>
          <p:cNvPr id="3" name="Text Placeholder 2">
            <a:extLst>
              <a:ext uri="{FF2B5EF4-FFF2-40B4-BE49-F238E27FC236}">
                <a16:creationId xmlns:a16="http://schemas.microsoft.com/office/drawing/2014/main" id="{862E3733-7023-E5FC-B60D-5B69208A3BEC}"/>
              </a:ext>
            </a:extLst>
          </p:cNvPr>
          <p:cNvSpPr>
            <a:spLocks noGrp="1"/>
          </p:cNvSpPr>
          <p:nvPr>
            <p:ph type="body" idx="1"/>
          </p:nvPr>
        </p:nvSpPr>
        <p:spPr/>
        <p:txBody>
          <a:bodyPr/>
          <a:lstStyle/>
          <a:p>
            <a:r>
              <a:rPr lang="en-US" dirty="0"/>
              <a:t>The CDC8512 is designed to be understandable</a:t>
            </a:r>
          </a:p>
        </p:txBody>
      </p:sp>
    </p:spTree>
    <p:extLst>
      <p:ext uri="{BB962C8B-B14F-4D97-AF65-F5344CB8AC3E}">
        <p14:creationId xmlns:p14="http://schemas.microsoft.com/office/powerpoint/2010/main" val="6742320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3714DD4-7186-6BC6-90FA-5E57912F6BBB}"/>
              </a:ext>
            </a:extLst>
          </p:cNvPr>
          <p:cNvSpPr>
            <a:spLocks noGrp="1"/>
          </p:cNvSpPr>
          <p:nvPr>
            <p:ph type="title"/>
          </p:nvPr>
        </p:nvSpPr>
        <p:spPr/>
        <p:txBody>
          <a:bodyPr/>
          <a:lstStyle/>
          <a:p>
            <a:r>
              <a:rPr lang="en-US" dirty="0"/>
              <a:t>Why wouldn't we use a real CPU?</a:t>
            </a:r>
          </a:p>
        </p:txBody>
      </p:sp>
      <p:sp>
        <p:nvSpPr>
          <p:cNvPr id="5" name="Content Placeholder 4">
            <a:extLst>
              <a:ext uri="{FF2B5EF4-FFF2-40B4-BE49-F238E27FC236}">
                <a16:creationId xmlns:a16="http://schemas.microsoft.com/office/drawing/2014/main" id="{998F8DF6-7522-D8ED-FCD0-73031DD2B0D4}"/>
              </a:ext>
            </a:extLst>
          </p:cNvPr>
          <p:cNvSpPr>
            <a:spLocks noGrp="1"/>
          </p:cNvSpPr>
          <p:nvPr>
            <p:ph idx="1"/>
          </p:nvPr>
        </p:nvSpPr>
        <p:spPr/>
        <p:txBody>
          <a:bodyPr/>
          <a:lstStyle/>
          <a:p>
            <a:r>
              <a:rPr lang="en-US" dirty="0"/>
              <a:t>Intel X86 – Introduced in 1978</a:t>
            </a:r>
          </a:p>
          <a:p>
            <a:pPr lvl="1"/>
            <a:r>
              <a:rPr lang="en-US" dirty="0"/>
              <a:t>Focused on Desktop computers</a:t>
            </a:r>
          </a:p>
          <a:p>
            <a:pPr lvl="1"/>
            <a:r>
              <a:rPr lang="en-US" dirty="0"/>
              <a:t>Includes AMD</a:t>
            </a:r>
          </a:p>
          <a:p>
            <a:r>
              <a:rPr lang="en-US" dirty="0"/>
              <a:t>ARM – Introduced in 1985</a:t>
            </a:r>
          </a:p>
          <a:p>
            <a:pPr lvl="1"/>
            <a:r>
              <a:rPr lang="en-US" dirty="0"/>
              <a:t>Focused on early cell phones</a:t>
            </a:r>
          </a:p>
          <a:p>
            <a:pPr lvl="1"/>
            <a:r>
              <a:rPr lang="en-US" dirty="0"/>
              <a:t>Core Instruction Set + Extensions</a:t>
            </a:r>
          </a:p>
          <a:p>
            <a:pPr lvl="1"/>
            <a:endParaRPr lang="en-US" dirty="0"/>
          </a:p>
          <a:p>
            <a:r>
              <a:rPr lang="en-US" dirty="0"/>
              <a:t>Real CPUs are quite intricate because over time they added new instructions and kept the old ones for compatibility.</a:t>
            </a:r>
          </a:p>
        </p:txBody>
      </p:sp>
    </p:spTree>
    <p:extLst>
      <p:ext uri="{BB962C8B-B14F-4D97-AF65-F5344CB8AC3E}">
        <p14:creationId xmlns:p14="http://schemas.microsoft.com/office/powerpoint/2010/main" val="32814570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098C542-FB7B-B488-DD86-563436747BA8}"/>
              </a:ext>
            </a:extLst>
          </p:cNvPr>
          <p:cNvSpPr>
            <a:spLocks noGrp="1"/>
          </p:cNvSpPr>
          <p:nvPr>
            <p:ph type="title"/>
          </p:nvPr>
        </p:nvSpPr>
        <p:spPr/>
        <p:txBody>
          <a:bodyPr/>
          <a:lstStyle/>
          <a:p>
            <a:r>
              <a:rPr lang="en-US" dirty="0"/>
              <a:t>ARM Assembly</a:t>
            </a:r>
          </a:p>
        </p:txBody>
      </p:sp>
      <p:sp>
        <p:nvSpPr>
          <p:cNvPr id="5" name="TextBox 4">
            <a:extLst>
              <a:ext uri="{FF2B5EF4-FFF2-40B4-BE49-F238E27FC236}">
                <a16:creationId xmlns:a16="http://schemas.microsoft.com/office/drawing/2014/main" id="{1CEDD6DF-0E22-881E-A6E2-5FE6B79ADFA4}"/>
              </a:ext>
            </a:extLst>
          </p:cNvPr>
          <p:cNvSpPr txBox="1"/>
          <p:nvPr/>
        </p:nvSpPr>
        <p:spPr>
          <a:xfrm>
            <a:off x="838200" y="2521059"/>
            <a:ext cx="6336937" cy="1815882"/>
          </a:xfrm>
          <a:prstGeom prst="rect">
            <a:avLst/>
          </a:prstGeom>
          <a:noFill/>
        </p:spPr>
        <p:txBody>
          <a:bodyPr wrap="square" rtlCol="0">
            <a:spAutoFit/>
          </a:bodyPr>
          <a:lstStyle/>
          <a:p>
            <a:r>
              <a:rPr lang="en-US" sz="1400" b="1" dirty="0">
                <a:latin typeface="Courier New" panose="02070309020205020404" pitchFamily="49" charset="0"/>
                <a:cs typeface="Courier New" panose="02070309020205020404" pitchFamily="49" charset="0"/>
              </a:rPr>
              <a:t>.global _start</a:t>
            </a:r>
          </a:p>
          <a:p>
            <a:r>
              <a:rPr lang="en-US" sz="1400" b="1" dirty="0">
                <a:latin typeface="Courier New" panose="02070309020205020404" pitchFamily="49" charset="0"/>
                <a:cs typeface="Courier New" panose="02070309020205020404" pitchFamily="49" charset="0"/>
              </a:rPr>
              <a:t>_start:</a:t>
            </a:r>
          </a:p>
          <a:p>
            <a:r>
              <a:rPr lang="en-US" sz="1400" b="1" dirty="0">
                <a:latin typeface="Courier New" panose="02070309020205020404" pitchFamily="49" charset="0"/>
                <a:cs typeface="Courier New" panose="02070309020205020404" pitchFamily="49" charset="0"/>
              </a:rPr>
              <a:t>        MOV     R0, #3        @ Load 3 into R0</a:t>
            </a:r>
          </a:p>
          <a:p>
            <a:r>
              <a:rPr lang="en-US" sz="1400" b="1" dirty="0">
                <a:latin typeface="Courier New" panose="02070309020205020404" pitchFamily="49" charset="0"/>
                <a:cs typeface="Courier New" panose="02070309020205020404" pitchFamily="49" charset="0"/>
              </a:rPr>
              <a:t>        MOV     R1, #4        @ Load 4 into R1</a:t>
            </a:r>
          </a:p>
          <a:p>
            <a:r>
              <a:rPr lang="en-US" sz="1400" b="1" dirty="0">
                <a:latin typeface="Courier New" panose="02070309020205020404" pitchFamily="49" charset="0"/>
                <a:cs typeface="Courier New" panose="02070309020205020404" pitchFamily="49" charset="0"/>
              </a:rPr>
              <a:t>        ADD     R0, R0, R1    @ R0 = R0 + R1 (3 + 4 = 7)</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MOV     R7, #1        @ </a:t>
            </a:r>
            <a:r>
              <a:rPr lang="en-US" sz="1400" b="1" dirty="0" err="1">
                <a:latin typeface="Courier New" panose="02070309020205020404" pitchFamily="49" charset="0"/>
                <a:cs typeface="Courier New" panose="02070309020205020404" pitchFamily="49" charset="0"/>
              </a:rPr>
              <a:t>syscall</a:t>
            </a:r>
            <a:r>
              <a:rPr lang="en-US" sz="1400" b="1" dirty="0">
                <a:latin typeface="Courier New" panose="02070309020205020404" pitchFamily="49" charset="0"/>
                <a:cs typeface="Courier New" panose="02070309020205020404" pitchFamily="49" charset="0"/>
              </a:rPr>
              <a:t>: exit</a:t>
            </a:r>
          </a:p>
          <a:p>
            <a:r>
              <a:rPr lang="en-US" sz="1400" b="1" dirty="0">
                <a:latin typeface="Courier New" panose="02070309020205020404" pitchFamily="49" charset="0"/>
                <a:cs typeface="Courier New" panose="02070309020205020404" pitchFamily="49" charset="0"/>
              </a:rPr>
              <a:t>        SWI     0             @ exit with code in R0 (7)</a:t>
            </a:r>
          </a:p>
        </p:txBody>
      </p:sp>
      <p:pic>
        <p:nvPicPr>
          <p:cNvPr id="2" name="Picture 1" descr="A white sheet of paper with black text&#10;&#10;AI-generated content may be incorrect.">
            <a:extLst>
              <a:ext uri="{FF2B5EF4-FFF2-40B4-BE49-F238E27FC236}">
                <a16:creationId xmlns:a16="http://schemas.microsoft.com/office/drawing/2014/main" id="{D7EE1AFD-AD11-ACC5-CAAB-CCD39A46FE22}"/>
              </a:ext>
            </a:extLst>
          </p:cNvPr>
          <p:cNvPicPr>
            <a:picLocks noChangeAspect="1"/>
          </p:cNvPicPr>
          <p:nvPr/>
        </p:nvPicPr>
        <p:blipFill>
          <a:blip r:embed="rId2"/>
          <a:stretch>
            <a:fillRect/>
          </a:stretch>
        </p:blipFill>
        <p:spPr>
          <a:xfrm>
            <a:off x="7493620" y="698499"/>
            <a:ext cx="4121639" cy="4999575"/>
          </a:xfrm>
          <a:prstGeom prst="rect">
            <a:avLst/>
          </a:prstGeom>
        </p:spPr>
      </p:pic>
    </p:spTree>
    <p:extLst>
      <p:ext uri="{BB962C8B-B14F-4D97-AF65-F5344CB8AC3E}">
        <p14:creationId xmlns:p14="http://schemas.microsoft.com/office/powerpoint/2010/main" val="8125004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6F326-1714-A2D4-15BF-A11A667219DC}"/>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89E69BE9-19D7-B0BC-B5E5-E090B4336F98}"/>
              </a:ext>
            </a:extLst>
          </p:cNvPr>
          <p:cNvSpPr>
            <a:spLocks noGrp="1"/>
          </p:cNvSpPr>
          <p:nvPr>
            <p:ph idx="1"/>
          </p:nvPr>
        </p:nvSpPr>
        <p:spPr/>
        <p:txBody>
          <a:bodyPr>
            <a:normAutofit/>
          </a:bodyPr>
          <a:lstStyle/>
          <a:p>
            <a:r>
              <a:rPr lang="en-US" dirty="0"/>
              <a:t>Our two-instruction "CPU" - What is missing?</a:t>
            </a:r>
          </a:p>
          <a:p>
            <a:r>
              <a:rPr lang="en-US" dirty="0"/>
              <a:t>Instruction decoding and control</a:t>
            </a:r>
          </a:p>
          <a:p>
            <a:r>
              <a:rPr lang="en-US" dirty="0"/>
              <a:t>Real CPUs</a:t>
            </a:r>
          </a:p>
          <a:p>
            <a:r>
              <a:rPr lang="en-US" dirty="0"/>
              <a:t>The CDC8512 – inspired by the CDC 6500</a:t>
            </a:r>
          </a:p>
          <a:p>
            <a:r>
              <a:rPr lang="en-US" dirty="0"/>
              <a:t>Emulators – JavaScript – Old video Games at </a:t>
            </a:r>
            <a:r>
              <a:rPr lang="en-US" dirty="0" err="1"/>
              <a:t>archive.org</a:t>
            </a:r>
            <a:endParaRPr lang="en-US" dirty="0"/>
          </a:p>
          <a:p>
            <a:r>
              <a:rPr lang="en-US" dirty="0"/>
              <a:t>Reading: Evolution of CPU Architecture</a:t>
            </a:r>
          </a:p>
          <a:p>
            <a:r>
              <a:rPr lang="en-US" dirty="0"/>
              <a:t>Reading: Intel 4004 – Back to the beginning</a:t>
            </a:r>
          </a:p>
        </p:txBody>
      </p:sp>
    </p:spTree>
    <p:extLst>
      <p:ext uri="{BB962C8B-B14F-4D97-AF65-F5344CB8AC3E}">
        <p14:creationId xmlns:p14="http://schemas.microsoft.com/office/powerpoint/2010/main" val="2464287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82680A-3DBE-5E2E-1F2D-88EC6EE55D86}"/>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F4823398-B8C5-8364-60EB-81C0CB59BFE5}"/>
              </a:ext>
            </a:extLst>
          </p:cNvPr>
          <p:cNvSpPr>
            <a:spLocks noGrp="1"/>
          </p:cNvSpPr>
          <p:nvPr>
            <p:ph type="title"/>
          </p:nvPr>
        </p:nvSpPr>
        <p:spPr>
          <a:xfrm>
            <a:off x="577850" y="1584325"/>
            <a:ext cx="3263900" cy="1325563"/>
          </a:xfrm>
        </p:spPr>
        <p:txBody>
          <a:bodyPr/>
          <a:lstStyle/>
          <a:p>
            <a:r>
              <a:rPr lang="en-US" dirty="0"/>
              <a:t>Intel X86 Assembly</a:t>
            </a:r>
          </a:p>
        </p:txBody>
      </p:sp>
      <p:sp>
        <p:nvSpPr>
          <p:cNvPr id="5" name="TextBox 4">
            <a:extLst>
              <a:ext uri="{FF2B5EF4-FFF2-40B4-BE49-F238E27FC236}">
                <a16:creationId xmlns:a16="http://schemas.microsoft.com/office/drawing/2014/main" id="{C4ED50D0-DC98-44FD-B49C-E0D309926AA8}"/>
              </a:ext>
            </a:extLst>
          </p:cNvPr>
          <p:cNvSpPr txBox="1"/>
          <p:nvPr/>
        </p:nvSpPr>
        <p:spPr>
          <a:xfrm>
            <a:off x="3930960" y="762949"/>
            <a:ext cx="7467109" cy="2339102"/>
          </a:xfrm>
          <a:prstGeom prst="rect">
            <a:avLst/>
          </a:prstGeom>
          <a:noFill/>
        </p:spPr>
        <p:txBody>
          <a:bodyPr wrap="none" rtlCol="0">
            <a:spAutoFit/>
          </a:bodyPr>
          <a:lstStyle/>
          <a:p>
            <a:r>
              <a:rPr lang="en-US" sz="1600" b="1" dirty="0">
                <a:latin typeface="Courier New" panose="02070309020205020404" pitchFamily="49" charset="0"/>
                <a:cs typeface="Courier New" panose="02070309020205020404" pitchFamily="49" charset="0"/>
              </a:rPr>
              <a:t> global  _start</a:t>
            </a:r>
          </a:p>
          <a:p>
            <a:r>
              <a:rPr lang="en-US" sz="1600" b="1" dirty="0">
                <a:latin typeface="Courier New" panose="02070309020205020404" pitchFamily="49" charset="0"/>
                <a:cs typeface="Courier New" panose="02070309020205020404" pitchFamily="49" charset="0"/>
              </a:rPr>
              <a:t>_start:</a:t>
            </a:r>
          </a:p>
          <a:p>
            <a:r>
              <a:rPr lang="en-US" sz="1600" b="1" dirty="0">
                <a:latin typeface="Courier New" panose="02070309020205020404" pitchFamily="49" charset="0"/>
                <a:cs typeface="Courier New" panose="02070309020205020404" pitchFamily="49" charset="0"/>
              </a:rPr>
              <a:t>        mov     </a:t>
            </a:r>
            <a:r>
              <a:rPr lang="en-US" sz="1600" b="1" dirty="0" err="1">
                <a:latin typeface="Courier New" panose="02070309020205020404" pitchFamily="49" charset="0"/>
                <a:cs typeface="Courier New" panose="02070309020205020404" pitchFamily="49" charset="0"/>
              </a:rPr>
              <a:t>eax</a:t>
            </a:r>
            <a:r>
              <a:rPr lang="en-US" sz="1600" b="1" dirty="0">
                <a:latin typeface="Courier New" panose="02070309020205020404" pitchFamily="49" charset="0"/>
                <a:cs typeface="Courier New" panose="02070309020205020404" pitchFamily="49" charset="0"/>
              </a:rPr>
              <a:t>, 3        ; Load 3 into </a:t>
            </a:r>
            <a:r>
              <a:rPr lang="en-US" sz="1600" b="1" dirty="0" err="1">
                <a:latin typeface="Courier New" panose="02070309020205020404" pitchFamily="49" charset="0"/>
                <a:cs typeface="Courier New" panose="02070309020205020404" pitchFamily="49" charset="0"/>
              </a:rPr>
              <a:t>eax</a:t>
            </a:r>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mov     </a:t>
            </a:r>
            <a:r>
              <a:rPr lang="en-US" sz="1600" b="1" dirty="0" err="1">
                <a:latin typeface="Courier New" panose="02070309020205020404" pitchFamily="49" charset="0"/>
                <a:cs typeface="Courier New" panose="02070309020205020404" pitchFamily="49" charset="0"/>
              </a:rPr>
              <a:t>ebx</a:t>
            </a:r>
            <a:r>
              <a:rPr lang="en-US" sz="1600" b="1" dirty="0">
                <a:latin typeface="Courier New" panose="02070309020205020404" pitchFamily="49" charset="0"/>
                <a:cs typeface="Courier New" panose="02070309020205020404" pitchFamily="49" charset="0"/>
              </a:rPr>
              <a:t>, 4        ; Load 4 into </a:t>
            </a:r>
            <a:r>
              <a:rPr lang="en-US" sz="1600" b="1" dirty="0" err="1">
                <a:latin typeface="Courier New" panose="02070309020205020404" pitchFamily="49" charset="0"/>
                <a:cs typeface="Courier New" panose="02070309020205020404" pitchFamily="49" charset="0"/>
              </a:rPr>
              <a:t>ebx</a:t>
            </a:r>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add     </a:t>
            </a:r>
            <a:r>
              <a:rPr lang="en-US" sz="1600" b="1" dirty="0" err="1">
                <a:latin typeface="Courier New" panose="02070309020205020404" pitchFamily="49" charset="0"/>
                <a:cs typeface="Courier New" panose="02070309020205020404" pitchFamily="49" charset="0"/>
              </a:rPr>
              <a:t>eax</a:t>
            </a:r>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ebx</a:t>
            </a:r>
            <a:r>
              <a:rPr lang="en-US" sz="1600" b="1" dirty="0">
                <a:latin typeface="Courier New" panose="02070309020205020404" pitchFamily="49" charset="0"/>
                <a:cs typeface="Courier New" panose="02070309020205020404" pitchFamily="49" charset="0"/>
              </a:rPr>
              <a:t>      ; </a:t>
            </a:r>
            <a:r>
              <a:rPr lang="en-US" sz="1600" b="1" dirty="0" err="1">
                <a:latin typeface="Courier New" panose="02070309020205020404" pitchFamily="49" charset="0"/>
                <a:cs typeface="Courier New" panose="02070309020205020404" pitchFamily="49" charset="0"/>
              </a:rPr>
              <a:t>eax</a:t>
            </a:r>
            <a:r>
              <a:rPr lang="en-US" sz="1600" b="1" dirty="0">
                <a:latin typeface="Courier New" panose="02070309020205020404" pitchFamily="49" charset="0"/>
                <a:cs typeface="Courier New" panose="02070309020205020404" pitchFamily="49" charset="0"/>
              </a:rPr>
              <a:t> = </a:t>
            </a:r>
            <a:r>
              <a:rPr lang="en-US" sz="1600" b="1" dirty="0" err="1">
                <a:latin typeface="Courier New" panose="02070309020205020404" pitchFamily="49" charset="0"/>
                <a:cs typeface="Courier New" panose="02070309020205020404" pitchFamily="49" charset="0"/>
              </a:rPr>
              <a:t>eax</a:t>
            </a:r>
            <a:r>
              <a:rPr lang="en-US" sz="1600" b="1" dirty="0">
                <a:latin typeface="Courier New" panose="02070309020205020404" pitchFamily="49" charset="0"/>
                <a:cs typeface="Courier New" panose="02070309020205020404" pitchFamily="49" charset="0"/>
              </a:rPr>
              <a:t> + </a:t>
            </a:r>
            <a:r>
              <a:rPr lang="en-US" sz="1600" b="1" dirty="0" err="1">
                <a:latin typeface="Courier New" panose="02070309020205020404" pitchFamily="49" charset="0"/>
                <a:cs typeface="Courier New" panose="02070309020205020404" pitchFamily="49" charset="0"/>
              </a:rPr>
              <a:t>ebx</a:t>
            </a:r>
            <a:r>
              <a:rPr lang="en-US" sz="1600" b="1" dirty="0">
                <a:latin typeface="Courier New" panose="02070309020205020404" pitchFamily="49" charset="0"/>
                <a:cs typeface="Courier New" panose="02070309020205020404" pitchFamily="49" charset="0"/>
              </a:rPr>
              <a:t> (3 + 4 = 7)</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mov     </a:t>
            </a:r>
            <a:r>
              <a:rPr lang="en-US" sz="1600" b="1" dirty="0" err="1">
                <a:latin typeface="Courier New" panose="02070309020205020404" pitchFamily="49" charset="0"/>
                <a:cs typeface="Courier New" panose="02070309020205020404" pitchFamily="49" charset="0"/>
              </a:rPr>
              <a:t>ebx</a:t>
            </a:r>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eax</a:t>
            </a:r>
            <a:r>
              <a:rPr lang="en-US" sz="1600" b="1" dirty="0">
                <a:latin typeface="Courier New" panose="02070309020205020404" pitchFamily="49" charset="0"/>
                <a:cs typeface="Courier New" panose="02070309020205020404" pitchFamily="49" charset="0"/>
              </a:rPr>
              <a:t>      ; exit code = sum (7)</a:t>
            </a:r>
          </a:p>
          <a:p>
            <a:r>
              <a:rPr lang="en-US" sz="1600" b="1" dirty="0">
                <a:latin typeface="Courier New" panose="02070309020205020404" pitchFamily="49" charset="0"/>
                <a:cs typeface="Courier New" panose="02070309020205020404" pitchFamily="49" charset="0"/>
              </a:rPr>
              <a:t>        mov     </a:t>
            </a:r>
            <a:r>
              <a:rPr lang="en-US" sz="1600" b="1" dirty="0" err="1">
                <a:latin typeface="Courier New" panose="02070309020205020404" pitchFamily="49" charset="0"/>
                <a:cs typeface="Courier New" panose="02070309020205020404" pitchFamily="49" charset="0"/>
              </a:rPr>
              <a:t>eax</a:t>
            </a:r>
            <a:r>
              <a:rPr lang="en-US" sz="1600" b="1" dirty="0">
                <a:latin typeface="Courier New" panose="02070309020205020404" pitchFamily="49" charset="0"/>
                <a:cs typeface="Courier New" panose="02070309020205020404" pitchFamily="49" charset="0"/>
              </a:rPr>
              <a:t>, 1        ; </a:t>
            </a:r>
            <a:r>
              <a:rPr lang="en-US" sz="1600" b="1" dirty="0" err="1">
                <a:latin typeface="Courier New" panose="02070309020205020404" pitchFamily="49" charset="0"/>
                <a:cs typeface="Courier New" panose="02070309020205020404" pitchFamily="49" charset="0"/>
              </a:rPr>
              <a:t>syscall</a:t>
            </a:r>
            <a:r>
              <a:rPr lang="en-US" sz="1600" b="1" dirty="0">
                <a:latin typeface="Courier New" panose="02070309020205020404" pitchFamily="49" charset="0"/>
                <a:cs typeface="Courier New" panose="02070309020205020404" pitchFamily="49" charset="0"/>
              </a:rPr>
              <a:t> number for exit</a:t>
            </a:r>
          </a:p>
          <a:p>
            <a:r>
              <a:rPr lang="en-US" sz="1600" b="1" dirty="0">
                <a:latin typeface="Courier New" panose="02070309020205020404" pitchFamily="49" charset="0"/>
                <a:cs typeface="Courier New" panose="02070309020205020404" pitchFamily="49" charset="0"/>
              </a:rPr>
              <a:t>        int     0x80          ; make </a:t>
            </a:r>
            <a:r>
              <a:rPr lang="en-US" sz="1600" b="1" dirty="0" err="1">
                <a:latin typeface="Courier New" panose="02070309020205020404" pitchFamily="49" charset="0"/>
                <a:cs typeface="Courier New" panose="02070309020205020404" pitchFamily="49" charset="0"/>
              </a:rPr>
              <a:t>syscall</a:t>
            </a:r>
            <a:endParaRPr lang="en-US" sz="1600" b="1" dirty="0">
              <a:latin typeface="Courier New" panose="02070309020205020404" pitchFamily="49" charset="0"/>
              <a:cs typeface="Courier New" panose="02070309020205020404" pitchFamily="49" charset="0"/>
            </a:endParaRPr>
          </a:p>
        </p:txBody>
      </p:sp>
      <p:pic>
        <p:nvPicPr>
          <p:cNvPr id="2" name="Picture 1" descr="A screenshot of a computer&#10;&#10;AI-generated content may be incorrect.">
            <a:extLst>
              <a:ext uri="{FF2B5EF4-FFF2-40B4-BE49-F238E27FC236}">
                <a16:creationId xmlns:a16="http://schemas.microsoft.com/office/drawing/2014/main" id="{D922861D-216D-04AE-7FD5-C8EB2EDCEE07}"/>
              </a:ext>
            </a:extLst>
          </p:cNvPr>
          <p:cNvPicPr>
            <a:picLocks noChangeAspect="1"/>
          </p:cNvPicPr>
          <p:nvPr/>
        </p:nvPicPr>
        <p:blipFill>
          <a:blip r:embed="rId2"/>
          <a:stretch>
            <a:fillRect/>
          </a:stretch>
        </p:blipFill>
        <p:spPr>
          <a:xfrm>
            <a:off x="2010937" y="3541331"/>
            <a:ext cx="7772400" cy="2367228"/>
          </a:xfrm>
          <a:prstGeom prst="rect">
            <a:avLst/>
          </a:prstGeom>
        </p:spPr>
      </p:pic>
    </p:spTree>
    <p:extLst>
      <p:ext uri="{BB962C8B-B14F-4D97-AF65-F5344CB8AC3E}">
        <p14:creationId xmlns:p14="http://schemas.microsoft.com/office/powerpoint/2010/main" val="27163431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8E305D-004C-16AD-4892-B2B29E92A30F}"/>
              </a:ext>
            </a:extLst>
          </p:cNvPr>
          <p:cNvSpPr>
            <a:spLocks noGrp="1"/>
          </p:cNvSpPr>
          <p:nvPr>
            <p:ph type="title"/>
          </p:nvPr>
        </p:nvSpPr>
        <p:spPr>
          <a:xfrm>
            <a:off x="838200" y="365125"/>
            <a:ext cx="5398827" cy="1325563"/>
          </a:xfrm>
        </p:spPr>
        <p:txBody>
          <a:bodyPr/>
          <a:lstStyle/>
          <a:p>
            <a:r>
              <a:rPr lang="en-US" dirty="0"/>
              <a:t>CDC 8512 - Inspired by CDC 6500</a:t>
            </a:r>
          </a:p>
        </p:txBody>
      </p:sp>
      <p:sp>
        <p:nvSpPr>
          <p:cNvPr id="3" name="Content Placeholder 2">
            <a:extLst>
              <a:ext uri="{FF2B5EF4-FFF2-40B4-BE49-F238E27FC236}">
                <a16:creationId xmlns:a16="http://schemas.microsoft.com/office/drawing/2014/main" id="{7915A506-C7B5-C870-436B-9065988FBF56}"/>
              </a:ext>
            </a:extLst>
          </p:cNvPr>
          <p:cNvSpPr>
            <a:spLocks noGrp="1"/>
          </p:cNvSpPr>
          <p:nvPr>
            <p:ph idx="1"/>
          </p:nvPr>
        </p:nvSpPr>
        <p:spPr>
          <a:xfrm>
            <a:off x="838200" y="1902957"/>
            <a:ext cx="6040272" cy="4274006"/>
          </a:xfrm>
        </p:spPr>
        <p:txBody>
          <a:bodyPr/>
          <a:lstStyle/>
          <a:p>
            <a:r>
              <a:rPr lang="en-US" dirty="0"/>
              <a:t>Control Data Corporation</a:t>
            </a:r>
          </a:p>
          <a:p>
            <a:r>
              <a:rPr lang="en-US" dirty="0"/>
              <a:t>Mid 1960’s – mid-1970’s</a:t>
            </a:r>
          </a:p>
          <a:p>
            <a:r>
              <a:rPr lang="en-US" dirty="0"/>
              <a:t>Dr. Chuck’s first computer</a:t>
            </a:r>
          </a:p>
          <a:p>
            <a:pPr lvl="1"/>
            <a:r>
              <a:rPr lang="en-US" dirty="0"/>
              <a:t>FORTRAN</a:t>
            </a:r>
          </a:p>
          <a:p>
            <a:pPr lvl="1"/>
            <a:r>
              <a:rPr lang="en-US" dirty="0"/>
              <a:t>Assembly Language</a:t>
            </a:r>
          </a:p>
        </p:txBody>
      </p:sp>
      <p:sp>
        <p:nvSpPr>
          <p:cNvPr id="5" name="TextBox 4">
            <a:extLst>
              <a:ext uri="{FF2B5EF4-FFF2-40B4-BE49-F238E27FC236}">
                <a16:creationId xmlns:a16="http://schemas.microsoft.com/office/drawing/2014/main" id="{BDE99672-4636-BAA8-9D05-A4791901C9FE}"/>
              </a:ext>
            </a:extLst>
          </p:cNvPr>
          <p:cNvSpPr txBox="1"/>
          <p:nvPr/>
        </p:nvSpPr>
        <p:spPr>
          <a:xfrm>
            <a:off x="730154" y="5942568"/>
            <a:ext cx="7731457" cy="369332"/>
          </a:xfrm>
          <a:prstGeom prst="rect">
            <a:avLst/>
          </a:prstGeom>
          <a:noFill/>
        </p:spPr>
        <p:txBody>
          <a:bodyPr wrap="square">
            <a:spAutoFit/>
          </a:bodyPr>
          <a:lstStyle/>
          <a:p>
            <a:r>
              <a:rPr lang="en-US" dirty="0"/>
              <a:t>https://</a:t>
            </a:r>
            <a:r>
              <a:rPr lang="en-US" dirty="0" err="1"/>
              <a:t>en.wikipedia.org</a:t>
            </a:r>
            <a:r>
              <a:rPr lang="en-US" dirty="0"/>
              <a:t>/wiki/CDC_6000_series#Central_processor</a:t>
            </a:r>
          </a:p>
        </p:txBody>
      </p:sp>
      <p:pic>
        <p:nvPicPr>
          <p:cNvPr id="7" name="Picture 6">
            <a:extLst>
              <a:ext uri="{FF2B5EF4-FFF2-40B4-BE49-F238E27FC236}">
                <a16:creationId xmlns:a16="http://schemas.microsoft.com/office/drawing/2014/main" id="{A624CB3D-8856-F440-96EC-347C211B8097}"/>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7088282" y="739041"/>
            <a:ext cx="4265518" cy="2379816"/>
          </a:xfrm>
          <a:prstGeom prst="rect">
            <a:avLst/>
          </a:prstGeom>
        </p:spPr>
      </p:pic>
      <p:pic>
        <p:nvPicPr>
          <p:cNvPr id="9" name="Picture 8">
            <a:extLst>
              <a:ext uri="{FF2B5EF4-FFF2-40B4-BE49-F238E27FC236}">
                <a16:creationId xmlns:a16="http://schemas.microsoft.com/office/drawing/2014/main" id="{BFC4ECE2-9687-5D21-4DC6-29E3308F251F}"/>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7088282" y="3331125"/>
            <a:ext cx="4265518" cy="2399174"/>
          </a:xfrm>
          <a:prstGeom prst="rect">
            <a:avLst/>
          </a:prstGeom>
        </p:spPr>
      </p:pic>
    </p:spTree>
    <p:extLst>
      <p:ext uri="{BB962C8B-B14F-4D97-AF65-F5344CB8AC3E}">
        <p14:creationId xmlns:p14="http://schemas.microsoft.com/office/powerpoint/2010/main" val="8893440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8E305D-004C-16AD-4892-B2B29E92A30F}"/>
              </a:ext>
            </a:extLst>
          </p:cNvPr>
          <p:cNvSpPr>
            <a:spLocks noGrp="1"/>
          </p:cNvSpPr>
          <p:nvPr>
            <p:ph type="title"/>
          </p:nvPr>
        </p:nvSpPr>
        <p:spPr>
          <a:xfrm>
            <a:off x="838200" y="365125"/>
            <a:ext cx="5398827" cy="1325563"/>
          </a:xfrm>
        </p:spPr>
        <p:txBody>
          <a:bodyPr/>
          <a:lstStyle/>
          <a:p>
            <a:r>
              <a:rPr lang="en-US" dirty="0"/>
              <a:t>CDC 8512 - Inspired by CDC 6500</a:t>
            </a:r>
          </a:p>
        </p:txBody>
      </p:sp>
      <p:sp>
        <p:nvSpPr>
          <p:cNvPr id="3" name="Content Placeholder 2">
            <a:extLst>
              <a:ext uri="{FF2B5EF4-FFF2-40B4-BE49-F238E27FC236}">
                <a16:creationId xmlns:a16="http://schemas.microsoft.com/office/drawing/2014/main" id="{7915A506-C7B5-C870-436B-9065988FBF56}"/>
              </a:ext>
            </a:extLst>
          </p:cNvPr>
          <p:cNvSpPr>
            <a:spLocks noGrp="1"/>
          </p:cNvSpPr>
          <p:nvPr>
            <p:ph idx="1"/>
          </p:nvPr>
        </p:nvSpPr>
        <p:spPr>
          <a:xfrm>
            <a:off x="838200" y="1902957"/>
            <a:ext cx="6040272" cy="4274006"/>
          </a:xfrm>
        </p:spPr>
        <p:txBody>
          <a:bodyPr/>
          <a:lstStyle/>
          <a:p>
            <a:r>
              <a:rPr lang="en-US" dirty="0"/>
              <a:t>Control Data Corporation</a:t>
            </a:r>
          </a:p>
          <a:p>
            <a:r>
              <a:rPr lang="en-US" dirty="0"/>
              <a:t>Mid 1960’s – mid-1970’s</a:t>
            </a:r>
          </a:p>
          <a:p>
            <a:r>
              <a:rPr lang="en-US" dirty="0"/>
              <a:t>Dr. Chuck’s first computer</a:t>
            </a:r>
          </a:p>
          <a:p>
            <a:pPr lvl="1"/>
            <a:r>
              <a:rPr lang="en-US" dirty="0"/>
              <a:t>FORTRAN</a:t>
            </a:r>
          </a:p>
          <a:p>
            <a:pPr lvl="1"/>
            <a:r>
              <a:rPr lang="en-US" dirty="0"/>
              <a:t>Assembly Language</a:t>
            </a:r>
          </a:p>
          <a:p>
            <a:pPr lvl="1"/>
            <a:r>
              <a:rPr lang="en-US" dirty="0"/>
              <a:t>Pascal</a:t>
            </a:r>
          </a:p>
        </p:txBody>
      </p:sp>
      <p:sp>
        <p:nvSpPr>
          <p:cNvPr id="5" name="TextBox 4">
            <a:extLst>
              <a:ext uri="{FF2B5EF4-FFF2-40B4-BE49-F238E27FC236}">
                <a16:creationId xmlns:a16="http://schemas.microsoft.com/office/drawing/2014/main" id="{BDE99672-4636-BAA8-9D05-A4791901C9FE}"/>
              </a:ext>
            </a:extLst>
          </p:cNvPr>
          <p:cNvSpPr txBox="1"/>
          <p:nvPr/>
        </p:nvSpPr>
        <p:spPr>
          <a:xfrm>
            <a:off x="730154" y="5942568"/>
            <a:ext cx="7731457" cy="369332"/>
          </a:xfrm>
          <a:prstGeom prst="rect">
            <a:avLst/>
          </a:prstGeom>
          <a:noFill/>
        </p:spPr>
        <p:txBody>
          <a:bodyPr wrap="square">
            <a:spAutoFit/>
          </a:bodyPr>
          <a:lstStyle/>
          <a:p>
            <a:r>
              <a:rPr lang="en-US" dirty="0"/>
              <a:t>https://</a:t>
            </a:r>
            <a:r>
              <a:rPr lang="en-US" dirty="0" err="1"/>
              <a:t>en.wikipedia.org</a:t>
            </a:r>
            <a:r>
              <a:rPr lang="en-US" dirty="0"/>
              <a:t>/wiki/CDC_6000_series#Central_processor</a:t>
            </a:r>
          </a:p>
        </p:txBody>
      </p:sp>
      <p:pic>
        <p:nvPicPr>
          <p:cNvPr id="6" name="Picture 5" descr="A picture of an 11x17 line printer output from the 1980’s with Dr. Chuck’s undergraduate compiler code printed out - it was written in Pascal.">
            <a:extLst>
              <a:ext uri="{FF2B5EF4-FFF2-40B4-BE49-F238E27FC236}">
                <a16:creationId xmlns:a16="http://schemas.microsoft.com/office/drawing/2014/main" id="{0BE85EDE-CEA6-CD52-F8C1-5BF8215D8CFB}"/>
              </a:ext>
            </a:extLst>
          </p:cNvPr>
          <p:cNvPicPr>
            <a:picLocks noChangeAspect="1"/>
          </p:cNvPicPr>
          <p:nvPr/>
        </p:nvPicPr>
        <p:blipFill>
          <a:blip r:embed="rId2"/>
          <a:stretch>
            <a:fillRect/>
          </a:stretch>
        </p:blipFill>
        <p:spPr>
          <a:xfrm>
            <a:off x="8663249" y="546100"/>
            <a:ext cx="2813320" cy="3766593"/>
          </a:xfrm>
          <a:prstGeom prst="rect">
            <a:avLst/>
          </a:prstGeom>
        </p:spPr>
      </p:pic>
      <p:pic>
        <p:nvPicPr>
          <p:cNvPr id="10" name="Picture 9" descr="A picture of Dr. Chuck interviewing Niklas Wirth (the creator of the Pascal programming Language) at his home in Switzerland.">
            <a:extLst>
              <a:ext uri="{FF2B5EF4-FFF2-40B4-BE49-F238E27FC236}">
                <a16:creationId xmlns:a16="http://schemas.microsoft.com/office/drawing/2014/main" id="{E0A345FF-5BF2-705D-4F60-46CD877DEF59}"/>
              </a:ext>
            </a:extLst>
          </p:cNvPr>
          <p:cNvPicPr>
            <a:picLocks noChangeAspect="1"/>
          </p:cNvPicPr>
          <p:nvPr/>
        </p:nvPicPr>
        <p:blipFill>
          <a:blip r:embed="rId3"/>
          <a:stretch>
            <a:fillRect/>
          </a:stretch>
        </p:blipFill>
        <p:spPr>
          <a:xfrm>
            <a:off x="5427447" y="3213267"/>
            <a:ext cx="4562714" cy="2571624"/>
          </a:xfrm>
          <a:prstGeom prst="rect">
            <a:avLst/>
          </a:prstGeom>
        </p:spPr>
      </p:pic>
    </p:spTree>
    <p:extLst>
      <p:ext uri="{BB962C8B-B14F-4D97-AF65-F5344CB8AC3E}">
        <p14:creationId xmlns:p14="http://schemas.microsoft.com/office/powerpoint/2010/main" val="9307107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224C54-7E29-06F8-5E01-420A05575920}"/>
              </a:ext>
            </a:extLst>
          </p:cNvPr>
          <p:cNvSpPr>
            <a:spLocks noGrp="1"/>
          </p:cNvSpPr>
          <p:nvPr>
            <p:ph type="title"/>
          </p:nvPr>
        </p:nvSpPr>
        <p:spPr/>
        <p:txBody>
          <a:bodyPr/>
          <a:lstStyle/>
          <a:p>
            <a:r>
              <a:rPr lang="en-US" dirty="0"/>
              <a:t>About the CDC6500</a:t>
            </a:r>
          </a:p>
        </p:txBody>
      </p:sp>
      <p:sp>
        <p:nvSpPr>
          <p:cNvPr id="3" name="Content Placeholder 2">
            <a:extLst>
              <a:ext uri="{FF2B5EF4-FFF2-40B4-BE49-F238E27FC236}">
                <a16:creationId xmlns:a16="http://schemas.microsoft.com/office/drawing/2014/main" id="{37A5E487-CB08-D54D-6F2D-E38CF5621ABE}"/>
              </a:ext>
            </a:extLst>
          </p:cNvPr>
          <p:cNvSpPr>
            <a:spLocks noGrp="1"/>
          </p:cNvSpPr>
          <p:nvPr>
            <p:ph idx="1"/>
          </p:nvPr>
        </p:nvSpPr>
        <p:spPr/>
        <p:txBody>
          <a:bodyPr/>
          <a:lstStyle/>
          <a:p>
            <a:r>
              <a:rPr lang="en-US" dirty="0"/>
              <a:t>60 bit words – Integer and floating point formats</a:t>
            </a:r>
          </a:p>
          <a:p>
            <a:r>
              <a:rPr lang="en-US" dirty="0"/>
              <a:t>6 bit characters - upper case only</a:t>
            </a:r>
          </a:p>
          <a:p>
            <a:r>
              <a:rPr lang="en-US" dirty="0"/>
              <a:t>Two kinds of data registers - A0-A7 – Address and X0-X7 Operands</a:t>
            </a:r>
          </a:p>
          <a:p>
            <a:r>
              <a:rPr lang="en-US" dirty="0"/>
              <a:t>To load from memory you put the address in A1-A5 and the data from memory is loaded into the corresponding X1-X5</a:t>
            </a:r>
          </a:p>
          <a:p>
            <a:r>
              <a:rPr lang="en-US" dirty="0"/>
              <a:t>To store into memory you put the data in X6 or X7 and Set the corresponding A6 or A7 to the location where you want the memory stored</a:t>
            </a:r>
          </a:p>
          <a:p>
            <a:pPr lvl="1"/>
            <a:endParaRPr lang="en-US" dirty="0"/>
          </a:p>
        </p:txBody>
      </p:sp>
    </p:spTree>
    <p:extLst>
      <p:ext uri="{BB962C8B-B14F-4D97-AF65-F5344CB8AC3E}">
        <p14:creationId xmlns:p14="http://schemas.microsoft.com/office/powerpoint/2010/main" val="12437893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figure from the CDC 6500 manual showing 8 X registers and 8 A registers.">
            <a:extLst>
              <a:ext uri="{FF2B5EF4-FFF2-40B4-BE49-F238E27FC236}">
                <a16:creationId xmlns:a16="http://schemas.microsoft.com/office/drawing/2014/main" id="{CC1483D9-A6D2-F89C-7395-DC9DD58552D3}"/>
              </a:ext>
            </a:extLst>
          </p:cNvPr>
          <p:cNvPicPr>
            <a:picLocks noChangeAspect="1"/>
          </p:cNvPicPr>
          <p:nvPr/>
        </p:nvPicPr>
        <p:blipFill>
          <a:blip r:embed="rId2"/>
          <a:stretch>
            <a:fillRect/>
          </a:stretch>
        </p:blipFill>
        <p:spPr>
          <a:xfrm>
            <a:off x="8467066" y="385616"/>
            <a:ext cx="3370497" cy="5190565"/>
          </a:xfrm>
          <a:prstGeom prst="rect">
            <a:avLst/>
          </a:prstGeom>
        </p:spPr>
      </p:pic>
      <p:sp>
        <p:nvSpPr>
          <p:cNvPr id="7" name="TextBox 6">
            <a:extLst>
              <a:ext uri="{FF2B5EF4-FFF2-40B4-BE49-F238E27FC236}">
                <a16:creationId xmlns:a16="http://schemas.microsoft.com/office/drawing/2014/main" id="{B2D4BE6B-5CD4-407B-9545-BED2ADC4E988}"/>
              </a:ext>
            </a:extLst>
          </p:cNvPr>
          <p:cNvSpPr txBox="1"/>
          <p:nvPr/>
        </p:nvSpPr>
        <p:spPr>
          <a:xfrm>
            <a:off x="4371212" y="6287718"/>
            <a:ext cx="6137564" cy="369332"/>
          </a:xfrm>
          <a:prstGeom prst="rect">
            <a:avLst/>
          </a:prstGeom>
          <a:noFill/>
        </p:spPr>
        <p:txBody>
          <a:bodyPr wrap="square">
            <a:spAutoFit/>
          </a:bodyPr>
          <a:lstStyle/>
          <a:p>
            <a:r>
              <a:rPr lang="en-US" dirty="0"/>
              <a:t>http://</a:t>
            </a:r>
            <a:r>
              <a:rPr lang="en-US" dirty="0" err="1"/>
              <a:t>ygdes.com</a:t>
            </a:r>
            <a:r>
              <a:rPr lang="en-US" dirty="0"/>
              <a:t>/CDC/60100000D_6600refMan_Feb67.pdf</a:t>
            </a:r>
          </a:p>
        </p:txBody>
      </p:sp>
      <p:sp>
        <p:nvSpPr>
          <p:cNvPr id="10" name="TextBox 9">
            <a:extLst>
              <a:ext uri="{FF2B5EF4-FFF2-40B4-BE49-F238E27FC236}">
                <a16:creationId xmlns:a16="http://schemas.microsoft.com/office/drawing/2014/main" id="{C54528A1-E8E7-A589-1639-074CFC5A5859}"/>
              </a:ext>
            </a:extLst>
          </p:cNvPr>
          <p:cNvSpPr txBox="1"/>
          <p:nvPr/>
        </p:nvSpPr>
        <p:spPr>
          <a:xfrm>
            <a:off x="1017211" y="385616"/>
            <a:ext cx="6900313" cy="5632311"/>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To provide a more compact symbolic language, the 24 operating registers are identified by letters and numbers:</a:t>
            </a:r>
          </a:p>
          <a:p>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A = Address Register (A0, A1 .. A7)</a:t>
            </a:r>
          </a:p>
          <a:p>
            <a:r>
              <a:rPr lang="en-US" dirty="0">
                <a:latin typeface="Courier New" panose="02070309020205020404" pitchFamily="49" charset="0"/>
                <a:cs typeface="Courier New" panose="02070309020205020404" pitchFamily="49" charset="0"/>
              </a:rPr>
              <a:t>     B = increment register (B0, B1 … B7)</a:t>
            </a:r>
          </a:p>
          <a:p>
            <a:r>
              <a:rPr lang="en-US" dirty="0">
                <a:latin typeface="Courier New" panose="02070309020205020404" pitchFamily="49" charset="0"/>
                <a:cs typeface="Courier New" panose="02070309020205020404" pitchFamily="49" charset="0"/>
              </a:rPr>
              <a:t>     X = operand register (X0, X1 … X7)</a:t>
            </a:r>
          </a:p>
          <a:p>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The operand registers hold operands and results for servicing the functional units.  Five registers (X1-X5) hold read operands from Central Memory and two registers X6 – X7) hold results to be sent to Central Memory (Figure 3-2).</a:t>
            </a:r>
          </a:p>
          <a:p>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Operands and results transfer between memory and these registers as a result of placing a quantity into a corresponding address register (A1-A7).</a:t>
            </a:r>
          </a:p>
          <a:p>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Control Data 6400/6500/6660 Computer Systems Reference Manual</a:t>
            </a:r>
          </a:p>
        </p:txBody>
      </p:sp>
      <p:sp>
        <p:nvSpPr>
          <p:cNvPr id="3" name="TextBox 2">
            <a:extLst>
              <a:ext uri="{FF2B5EF4-FFF2-40B4-BE49-F238E27FC236}">
                <a16:creationId xmlns:a16="http://schemas.microsoft.com/office/drawing/2014/main" id="{CDA67709-002C-DD33-0D10-1C3BDA411A0B}"/>
              </a:ext>
            </a:extLst>
          </p:cNvPr>
          <p:cNvSpPr txBox="1"/>
          <p:nvPr/>
        </p:nvSpPr>
        <p:spPr>
          <a:xfrm>
            <a:off x="9485815" y="5593898"/>
            <a:ext cx="1688974" cy="369332"/>
          </a:xfrm>
          <a:prstGeom prst="rect">
            <a:avLst/>
          </a:prstGeom>
          <a:noFill/>
        </p:spPr>
        <p:txBody>
          <a:bodyPr wrap="square">
            <a:spAutoFit/>
          </a:bodyPr>
          <a:lstStyle/>
          <a:p>
            <a:r>
              <a:rPr lang="en-US" dirty="0">
                <a:latin typeface="Courier New" panose="02070309020205020404" pitchFamily="49" charset="0"/>
                <a:cs typeface="Courier New" panose="02070309020205020404" pitchFamily="49" charset="0"/>
              </a:rPr>
              <a:t>Figure 3.2</a:t>
            </a:r>
            <a:endParaRPr lang="en-US" dirty="0"/>
          </a:p>
        </p:txBody>
      </p:sp>
    </p:spTree>
    <p:extLst>
      <p:ext uri="{BB962C8B-B14F-4D97-AF65-F5344CB8AC3E}">
        <p14:creationId xmlns:p14="http://schemas.microsoft.com/office/powerpoint/2010/main" val="30528790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224C54-7E29-06F8-5E01-420A05575920}"/>
              </a:ext>
            </a:extLst>
          </p:cNvPr>
          <p:cNvSpPr>
            <a:spLocks noGrp="1"/>
          </p:cNvSpPr>
          <p:nvPr>
            <p:ph type="title"/>
          </p:nvPr>
        </p:nvSpPr>
        <p:spPr/>
        <p:txBody>
          <a:bodyPr/>
          <a:lstStyle/>
          <a:p>
            <a:r>
              <a:rPr lang="en-US" dirty="0"/>
              <a:t>About the CDC8512</a:t>
            </a:r>
          </a:p>
        </p:txBody>
      </p:sp>
      <p:sp>
        <p:nvSpPr>
          <p:cNvPr id="3" name="Content Placeholder 2">
            <a:extLst>
              <a:ext uri="{FF2B5EF4-FFF2-40B4-BE49-F238E27FC236}">
                <a16:creationId xmlns:a16="http://schemas.microsoft.com/office/drawing/2014/main" id="{37A5E487-CB08-D54D-6F2D-E38CF5621ABE}"/>
              </a:ext>
            </a:extLst>
          </p:cNvPr>
          <p:cNvSpPr>
            <a:spLocks noGrp="1"/>
          </p:cNvSpPr>
          <p:nvPr>
            <p:ph idx="1"/>
          </p:nvPr>
        </p:nvSpPr>
        <p:spPr/>
        <p:txBody>
          <a:bodyPr>
            <a:normAutofit/>
          </a:bodyPr>
          <a:lstStyle/>
          <a:p>
            <a:r>
              <a:rPr lang="en-US" dirty="0"/>
              <a:t>8 bit words – Positive integers only (i.e. like a C char)</a:t>
            </a:r>
          </a:p>
          <a:p>
            <a:r>
              <a:rPr lang="en-US" dirty="0"/>
              <a:t>8 bit characters – ASCII (i.e. like a C  char)</a:t>
            </a:r>
          </a:p>
          <a:p>
            <a:r>
              <a:rPr lang="en-US" dirty="0"/>
              <a:t>32 bytes of Instruction memory and 32 bytes of Data memory</a:t>
            </a:r>
          </a:p>
          <a:p>
            <a:r>
              <a:rPr lang="en-US" dirty="0"/>
              <a:t>Eight 8-bit registers (A0-A3) and (X0-X3)</a:t>
            </a:r>
          </a:p>
          <a:p>
            <a:r>
              <a:rPr lang="en-US" dirty="0"/>
              <a:t>When A0 is set it causes a load from Data[A0] into X0 to happen</a:t>
            </a:r>
          </a:p>
          <a:p>
            <a:r>
              <a:rPr lang="en-US" dirty="0"/>
              <a:t>When A1 is set it causes a load from Data[A1] into X1 to happen</a:t>
            </a:r>
          </a:p>
          <a:p>
            <a:r>
              <a:rPr lang="en-US" dirty="0"/>
              <a:t>When A2 is set it causes a store from X2 into Data[A2] to happen</a:t>
            </a:r>
          </a:p>
          <a:p>
            <a:r>
              <a:rPr lang="en-US" dirty="0"/>
              <a:t>When A3 is set it causes a store from X3 into Data[A3] to happen</a:t>
            </a:r>
          </a:p>
          <a:p>
            <a:pPr lvl="1"/>
            <a:endParaRPr lang="en-US" dirty="0"/>
          </a:p>
        </p:txBody>
      </p:sp>
    </p:spTree>
    <p:extLst>
      <p:ext uri="{BB962C8B-B14F-4D97-AF65-F5344CB8AC3E}">
        <p14:creationId xmlns:p14="http://schemas.microsoft.com/office/powerpoint/2010/main" val="18444325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5E43F3-84FA-0441-EB7B-E7F05E2B9261}"/>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61AA475B-428A-4840-7C26-5410FFFAF013}"/>
              </a:ext>
            </a:extLst>
          </p:cNvPr>
          <p:cNvSpPr/>
          <p:nvPr/>
        </p:nvSpPr>
        <p:spPr>
          <a:xfrm>
            <a:off x="7877375" y="881091"/>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 name="TextBox 8">
            <a:extLst>
              <a:ext uri="{FF2B5EF4-FFF2-40B4-BE49-F238E27FC236}">
                <a16:creationId xmlns:a16="http://schemas.microsoft.com/office/drawing/2014/main" id="{635F8B4A-371D-2427-77A9-EEE4F99512AB}"/>
              </a:ext>
            </a:extLst>
          </p:cNvPr>
          <p:cNvSpPr txBox="1"/>
          <p:nvPr/>
        </p:nvSpPr>
        <p:spPr>
          <a:xfrm>
            <a:off x="7788103" y="542324"/>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A0</a:t>
            </a:r>
          </a:p>
        </p:txBody>
      </p:sp>
      <p:sp>
        <p:nvSpPr>
          <p:cNvPr id="28" name="Rectangle 27">
            <a:extLst>
              <a:ext uri="{FF2B5EF4-FFF2-40B4-BE49-F238E27FC236}">
                <a16:creationId xmlns:a16="http://schemas.microsoft.com/office/drawing/2014/main" id="{FB51F177-B834-3535-DAD0-4311EBAE6D1E}"/>
              </a:ext>
            </a:extLst>
          </p:cNvPr>
          <p:cNvSpPr/>
          <p:nvPr/>
        </p:nvSpPr>
        <p:spPr>
          <a:xfrm>
            <a:off x="5028036" y="887471"/>
            <a:ext cx="739227" cy="36933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29" name="TextBox 28">
            <a:extLst>
              <a:ext uri="{FF2B5EF4-FFF2-40B4-BE49-F238E27FC236}">
                <a16:creationId xmlns:a16="http://schemas.microsoft.com/office/drawing/2014/main" id="{DF924C40-0D83-63C5-0CFA-D56E8FA69E77}"/>
              </a:ext>
            </a:extLst>
          </p:cNvPr>
          <p:cNvSpPr txBox="1"/>
          <p:nvPr/>
        </p:nvSpPr>
        <p:spPr>
          <a:xfrm>
            <a:off x="4933497" y="541118"/>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PC</a:t>
            </a:r>
          </a:p>
        </p:txBody>
      </p:sp>
      <p:sp>
        <p:nvSpPr>
          <p:cNvPr id="30" name="Rectangle 29">
            <a:extLst>
              <a:ext uri="{FF2B5EF4-FFF2-40B4-BE49-F238E27FC236}">
                <a16:creationId xmlns:a16="http://schemas.microsoft.com/office/drawing/2014/main" id="{F1F8E94B-24AB-6E15-7933-E5512009725E}"/>
              </a:ext>
            </a:extLst>
          </p:cNvPr>
          <p:cNvSpPr/>
          <p:nvPr/>
        </p:nvSpPr>
        <p:spPr>
          <a:xfrm>
            <a:off x="6046348" y="892276"/>
            <a:ext cx="602281"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&lt;=&gt;</a:t>
            </a:r>
          </a:p>
        </p:txBody>
      </p:sp>
      <p:sp>
        <p:nvSpPr>
          <p:cNvPr id="31" name="TextBox 30">
            <a:extLst>
              <a:ext uri="{FF2B5EF4-FFF2-40B4-BE49-F238E27FC236}">
                <a16:creationId xmlns:a16="http://schemas.microsoft.com/office/drawing/2014/main" id="{8733F521-7314-2817-4332-5B88EEDA7D5F}"/>
              </a:ext>
            </a:extLst>
          </p:cNvPr>
          <p:cNvSpPr txBox="1"/>
          <p:nvPr/>
        </p:nvSpPr>
        <p:spPr>
          <a:xfrm>
            <a:off x="5948969" y="569110"/>
            <a:ext cx="767180"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CMP</a:t>
            </a:r>
          </a:p>
        </p:txBody>
      </p:sp>
      <p:sp>
        <p:nvSpPr>
          <p:cNvPr id="32" name="Rectangle 31">
            <a:extLst>
              <a:ext uri="{FF2B5EF4-FFF2-40B4-BE49-F238E27FC236}">
                <a16:creationId xmlns:a16="http://schemas.microsoft.com/office/drawing/2014/main" id="{5CB6B03B-54D6-EC60-6042-7C1533065BD1}"/>
              </a:ext>
            </a:extLst>
          </p:cNvPr>
          <p:cNvSpPr/>
          <p:nvPr/>
        </p:nvSpPr>
        <p:spPr>
          <a:xfrm>
            <a:off x="7317090" y="3278627"/>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33" name="TextBox 32">
            <a:extLst>
              <a:ext uri="{FF2B5EF4-FFF2-40B4-BE49-F238E27FC236}">
                <a16:creationId xmlns:a16="http://schemas.microsoft.com/office/drawing/2014/main" id="{86500505-2E2F-A5DE-BDD3-7D06DCCFE97B}"/>
              </a:ext>
            </a:extLst>
          </p:cNvPr>
          <p:cNvSpPr txBox="1"/>
          <p:nvPr/>
        </p:nvSpPr>
        <p:spPr>
          <a:xfrm>
            <a:off x="6522945" y="3277734"/>
            <a:ext cx="736099" cy="369332"/>
          </a:xfrm>
          <a:prstGeom prst="rect">
            <a:avLst/>
          </a:prstGeom>
          <a:solidFill>
            <a:srgbClr val="FFC000"/>
          </a:solid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34" name="Rectangle 33">
            <a:extLst>
              <a:ext uri="{FF2B5EF4-FFF2-40B4-BE49-F238E27FC236}">
                <a16:creationId xmlns:a16="http://schemas.microsoft.com/office/drawing/2014/main" id="{F5B4D4F9-35E5-51F6-3781-C908A7BA99D9}"/>
              </a:ext>
            </a:extLst>
          </p:cNvPr>
          <p:cNvSpPr/>
          <p:nvPr/>
        </p:nvSpPr>
        <p:spPr>
          <a:xfrm>
            <a:off x="7317089" y="3761824"/>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35" name="TextBox 34">
            <a:extLst>
              <a:ext uri="{FF2B5EF4-FFF2-40B4-BE49-F238E27FC236}">
                <a16:creationId xmlns:a16="http://schemas.microsoft.com/office/drawing/2014/main" id="{FDCC4261-182B-EA1D-B4C2-AB3F8A67DE84}"/>
              </a:ext>
            </a:extLst>
          </p:cNvPr>
          <p:cNvSpPr txBox="1"/>
          <p:nvPr/>
        </p:nvSpPr>
        <p:spPr>
          <a:xfrm>
            <a:off x="6513981" y="3739415"/>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36" name="Rectangle 35">
            <a:extLst>
              <a:ext uri="{FF2B5EF4-FFF2-40B4-BE49-F238E27FC236}">
                <a16:creationId xmlns:a16="http://schemas.microsoft.com/office/drawing/2014/main" id="{C500994B-9936-34F2-C196-827DBE07320F}"/>
              </a:ext>
            </a:extLst>
          </p:cNvPr>
          <p:cNvSpPr/>
          <p:nvPr/>
        </p:nvSpPr>
        <p:spPr>
          <a:xfrm>
            <a:off x="7321573" y="4264741"/>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37" name="TextBox 36">
            <a:extLst>
              <a:ext uri="{FF2B5EF4-FFF2-40B4-BE49-F238E27FC236}">
                <a16:creationId xmlns:a16="http://schemas.microsoft.com/office/drawing/2014/main" id="{70CD4431-16B4-E3B8-627E-9E5F7D37FB35}"/>
              </a:ext>
            </a:extLst>
          </p:cNvPr>
          <p:cNvSpPr txBox="1"/>
          <p:nvPr/>
        </p:nvSpPr>
        <p:spPr>
          <a:xfrm>
            <a:off x="6527428" y="426384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38" name="Rectangle 37">
            <a:extLst>
              <a:ext uri="{FF2B5EF4-FFF2-40B4-BE49-F238E27FC236}">
                <a16:creationId xmlns:a16="http://schemas.microsoft.com/office/drawing/2014/main" id="{257C322A-BE6E-BC8E-4317-6E3ABB7F1DDE}"/>
              </a:ext>
            </a:extLst>
          </p:cNvPr>
          <p:cNvSpPr/>
          <p:nvPr/>
        </p:nvSpPr>
        <p:spPr>
          <a:xfrm>
            <a:off x="7321572" y="4747938"/>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39" name="TextBox 38">
            <a:extLst>
              <a:ext uri="{FF2B5EF4-FFF2-40B4-BE49-F238E27FC236}">
                <a16:creationId xmlns:a16="http://schemas.microsoft.com/office/drawing/2014/main" id="{D3626CC9-00A7-1EE2-7E3A-6D53F8875550}"/>
              </a:ext>
            </a:extLst>
          </p:cNvPr>
          <p:cNvSpPr txBox="1"/>
          <p:nvPr/>
        </p:nvSpPr>
        <p:spPr>
          <a:xfrm>
            <a:off x="6518464" y="4725529"/>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40" name="Rectangle 39">
            <a:extLst>
              <a:ext uri="{FF2B5EF4-FFF2-40B4-BE49-F238E27FC236}">
                <a16:creationId xmlns:a16="http://schemas.microsoft.com/office/drawing/2014/main" id="{2980643D-3126-81AD-62CC-01100E947071}"/>
              </a:ext>
            </a:extLst>
          </p:cNvPr>
          <p:cNvSpPr/>
          <p:nvPr/>
        </p:nvSpPr>
        <p:spPr>
          <a:xfrm>
            <a:off x="7317088" y="5259816"/>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41" name="TextBox 40">
            <a:extLst>
              <a:ext uri="{FF2B5EF4-FFF2-40B4-BE49-F238E27FC236}">
                <a16:creationId xmlns:a16="http://schemas.microsoft.com/office/drawing/2014/main" id="{859CDEF4-36F4-EEF2-8263-7791B8A5131D}"/>
              </a:ext>
            </a:extLst>
          </p:cNvPr>
          <p:cNvSpPr txBox="1"/>
          <p:nvPr/>
        </p:nvSpPr>
        <p:spPr>
          <a:xfrm>
            <a:off x="6522943" y="5258923"/>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42" name="Rectangle 41">
            <a:extLst>
              <a:ext uri="{FF2B5EF4-FFF2-40B4-BE49-F238E27FC236}">
                <a16:creationId xmlns:a16="http://schemas.microsoft.com/office/drawing/2014/main" id="{9EB900AD-251D-0183-C7A0-BCE433876E4F}"/>
              </a:ext>
            </a:extLst>
          </p:cNvPr>
          <p:cNvSpPr/>
          <p:nvPr/>
        </p:nvSpPr>
        <p:spPr>
          <a:xfrm>
            <a:off x="7317087" y="5743013"/>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43" name="TextBox 42">
            <a:extLst>
              <a:ext uri="{FF2B5EF4-FFF2-40B4-BE49-F238E27FC236}">
                <a16:creationId xmlns:a16="http://schemas.microsoft.com/office/drawing/2014/main" id="{483C06AC-AAE7-DDC3-64C0-D0A29B1E6CB5}"/>
              </a:ext>
            </a:extLst>
          </p:cNvPr>
          <p:cNvSpPr txBox="1"/>
          <p:nvPr/>
        </p:nvSpPr>
        <p:spPr>
          <a:xfrm>
            <a:off x="6513979" y="5720604"/>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81" name="TextBox 80">
            <a:extLst>
              <a:ext uri="{FF2B5EF4-FFF2-40B4-BE49-F238E27FC236}">
                <a16:creationId xmlns:a16="http://schemas.microsoft.com/office/drawing/2014/main" id="{D38716DE-7449-9D0B-2D95-598266240BBE}"/>
              </a:ext>
            </a:extLst>
          </p:cNvPr>
          <p:cNvSpPr txBox="1"/>
          <p:nvPr/>
        </p:nvSpPr>
        <p:spPr>
          <a:xfrm>
            <a:off x="6337680" y="2539500"/>
            <a:ext cx="2058769" cy="369332"/>
          </a:xfrm>
          <a:prstGeom prst="rect">
            <a:avLst/>
          </a:prstGeom>
          <a:noFill/>
        </p:spPr>
        <p:txBody>
          <a:bodyPr wrap="none" rtlCol="0">
            <a:spAutoFit/>
          </a:bodyPr>
          <a:lstStyle/>
          <a:p>
            <a:r>
              <a:rPr lang="en-US" dirty="0"/>
              <a:t>Instruction Memory</a:t>
            </a:r>
          </a:p>
        </p:txBody>
      </p:sp>
      <p:sp>
        <p:nvSpPr>
          <p:cNvPr id="83" name="Rectangle 82">
            <a:extLst>
              <a:ext uri="{FF2B5EF4-FFF2-40B4-BE49-F238E27FC236}">
                <a16:creationId xmlns:a16="http://schemas.microsoft.com/office/drawing/2014/main" id="{6774D73F-79AB-8785-23EA-7103088B75B8}"/>
              </a:ext>
            </a:extLst>
          </p:cNvPr>
          <p:cNvSpPr/>
          <p:nvPr/>
        </p:nvSpPr>
        <p:spPr>
          <a:xfrm>
            <a:off x="10322273" y="3247925"/>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4" name="TextBox 83">
            <a:extLst>
              <a:ext uri="{FF2B5EF4-FFF2-40B4-BE49-F238E27FC236}">
                <a16:creationId xmlns:a16="http://schemas.microsoft.com/office/drawing/2014/main" id="{47B6B2C7-31F4-F177-6B4B-2065F158CB1E}"/>
              </a:ext>
            </a:extLst>
          </p:cNvPr>
          <p:cNvSpPr txBox="1"/>
          <p:nvPr/>
        </p:nvSpPr>
        <p:spPr>
          <a:xfrm>
            <a:off x="9528128" y="324703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85" name="Rectangle 84">
            <a:extLst>
              <a:ext uri="{FF2B5EF4-FFF2-40B4-BE49-F238E27FC236}">
                <a16:creationId xmlns:a16="http://schemas.microsoft.com/office/drawing/2014/main" id="{05A03F7F-841D-08F8-B899-5A0F76BDAF54}"/>
              </a:ext>
            </a:extLst>
          </p:cNvPr>
          <p:cNvSpPr/>
          <p:nvPr/>
        </p:nvSpPr>
        <p:spPr>
          <a:xfrm>
            <a:off x="10322272" y="3731122"/>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6" name="TextBox 85">
            <a:extLst>
              <a:ext uri="{FF2B5EF4-FFF2-40B4-BE49-F238E27FC236}">
                <a16:creationId xmlns:a16="http://schemas.microsoft.com/office/drawing/2014/main" id="{630A8D35-3485-82BF-A8E1-F7045BF9F288}"/>
              </a:ext>
            </a:extLst>
          </p:cNvPr>
          <p:cNvSpPr txBox="1"/>
          <p:nvPr/>
        </p:nvSpPr>
        <p:spPr>
          <a:xfrm>
            <a:off x="9519164" y="3708713"/>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87" name="Rectangle 86">
            <a:extLst>
              <a:ext uri="{FF2B5EF4-FFF2-40B4-BE49-F238E27FC236}">
                <a16:creationId xmlns:a16="http://schemas.microsoft.com/office/drawing/2014/main" id="{30704224-AFC3-96E4-0DA0-6FF2165CFB88}"/>
              </a:ext>
            </a:extLst>
          </p:cNvPr>
          <p:cNvSpPr/>
          <p:nvPr/>
        </p:nvSpPr>
        <p:spPr>
          <a:xfrm>
            <a:off x="10326756" y="4234039"/>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8" name="TextBox 87">
            <a:extLst>
              <a:ext uri="{FF2B5EF4-FFF2-40B4-BE49-F238E27FC236}">
                <a16:creationId xmlns:a16="http://schemas.microsoft.com/office/drawing/2014/main" id="{AAB2DE07-67A0-695C-FEF3-B3E526FBE583}"/>
              </a:ext>
            </a:extLst>
          </p:cNvPr>
          <p:cNvSpPr txBox="1"/>
          <p:nvPr/>
        </p:nvSpPr>
        <p:spPr>
          <a:xfrm>
            <a:off x="9532611" y="4233146"/>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89" name="Rectangle 88">
            <a:extLst>
              <a:ext uri="{FF2B5EF4-FFF2-40B4-BE49-F238E27FC236}">
                <a16:creationId xmlns:a16="http://schemas.microsoft.com/office/drawing/2014/main" id="{55BA2C7F-E341-F076-0BAC-76AF4E2A2F4B}"/>
              </a:ext>
            </a:extLst>
          </p:cNvPr>
          <p:cNvSpPr/>
          <p:nvPr/>
        </p:nvSpPr>
        <p:spPr>
          <a:xfrm>
            <a:off x="10326755" y="4717236"/>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0" name="TextBox 89">
            <a:extLst>
              <a:ext uri="{FF2B5EF4-FFF2-40B4-BE49-F238E27FC236}">
                <a16:creationId xmlns:a16="http://schemas.microsoft.com/office/drawing/2014/main" id="{7ECA2FCB-204B-167E-E5B1-D73BC67E4383}"/>
              </a:ext>
            </a:extLst>
          </p:cNvPr>
          <p:cNvSpPr txBox="1"/>
          <p:nvPr/>
        </p:nvSpPr>
        <p:spPr>
          <a:xfrm>
            <a:off x="9523647" y="469482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91" name="Rectangle 90">
            <a:extLst>
              <a:ext uri="{FF2B5EF4-FFF2-40B4-BE49-F238E27FC236}">
                <a16:creationId xmlns:a16="http://schemas.microsoft.com/office/drawing/2014/main" id="{D3934062-F757-B778-5271-51BCAD3A4442}"/>
              </a:ext>
            </a:extLst>
          </p:cNvPr>
          <p:cNvSpPr/>
          <p:nvPr/>
        </p:nvSpPr>
        <p:spPr>
          <a:xfrm>
            <a:off x="10322271" y="5229114"/>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2" name="TextBox 91">
            <a:extLst>
              <a:ext uri="{FF2B5EF4-FFF2-40B4-BE49-F238E27FC236}">
                <a16:creationId xmlns:a16="http://schemas.microsoft.com/office/drawing/2014/main" id="{E1886033-4A19-F04F-D733-DFE66182E059}"/>
              </a:ext>
            </a:extLst>
          </p:cNvPr>
          <p:cNvSpPr txBox="1"/>
          <p:nvPr/>
        </p:nvSpPr>
        <p:spPr>
          <a:xfrm>
            <a:off x="9528126" y="5228221"/>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93" name="Rectangle 92">
            <a:extLst>
              <a:ext uri="{FF2B5EF4-FFF2-40B4-BE49-F238E27FC236}">
                <a16:creationId xmlns:a16="http://schemas.microsoft.com/office/drawing/2014/main" id="{9DDD16C0-95DD-0318-E53C-7059BF87CB36}"/>
              </a:ext>
            </a:extLst>
          </p:cNvPr>
          <p:cNvSpPr/>
          <p:nvPr/>
        </p:nvSpPr>
        <p:spPr>
          <a:xfrm>
            <a:off x="10322270" y="5712311"/>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4" name="TextBox 93">
            <a:extLst>
              <a:ext uri="{FF2B5EF4-FFF2-40B4-BE49-F238E27FC236}">
                <a16:creationId xmlns:a16="http://schemas.microsoft.com/office/drawing/2014/main" id="{F9078BA5-C4D0-5F46-80E0-C3E790526324}"/>
              </a:ext>
            </a:extLst>
          </p:cNvPr>
          <p:cNvSpPr txBox="1"/>
          <p:nvPr/>
        </p:nvSpPr>
        <p:spPr>
          <a:xfrm>
            <a:off x="9519162" y="568990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102" name="TextBox 101">
            <a:extLst>
              <a:ext uri="{FF2B5EF4-FFF2-40B4-BE49-F238E27FC236}">
                <a16:creationId xmlns:a16="http://schemas.microsoft.com/office/drawing/2014/main" id="{AA2DCE91-115B-9809-BB42-69B297B4E733}"/>
              </a:ext>
            </a:extLst>
          </p:cNvPr>
          <p:cNvSpPr txBox="1"/>
          <p:nvPr/>
        </p:nvSpPr>
        <p:spPr>
          <a:xfrm>
            <a:off x="9565264" y="2536140"/>
            <a:ext cx="1530612" cy="369332"/>
          </a:xfrm>
          <a:prstGeom prst="rect">
            <a:avLst/>
          </a:prstGeom>
          <a:noFill/>
        </p:spPr>
        <p:txBody>
          <a:bodyPr wrap="none" rtlCol="0">
            <a:spAutoFit/>
          </a:bodyPr>
          <a:lstStyle/>
          <a:p>
            <a:r>
              <a:rPr lang="en-US" dirty="0"/>
              <a:t>Data  Memory</a:t>
            </a:r>
          </a:p>
        </p:txBody>
      </p:sp>
      <p:sp>
        <p:nvSpPr>
          <p:cNvPr id="103" name="Title 102">
            <a:extLst>
              <a:ext uri="{FF2B5EF4-FFF2-40B4-BE49-F238E27FC236}">
                <a16:creationId xmlns:a16="http://schemas.microsoft.com/office/drawing/2014/main" id="{4FB68883-A122-3D7F-55B9-80B58A559B52}"/>
              </a:ext>
            </a:extLst>
          </p:cNvPr>
          <p:cNvSpPr>
            <a:spLocks noGrp="1"/>
          </p:cNvSpPr>
          <p:nvPr>
            <p:ph type="title"/>
          </p:nvPr>
        </p:nvSpPr>
        <p:spPr>
          <a:xfrm>
            <a:off x="838200" y="365125"/>
            <a:ext cx="3922762" cy="1325563"/>
          </a:xfrm>
        </p:spPr>
        <p:txBody>
          <a:bodyPr/>
          <a:lstStyle/>
          <a:p>
            <a:r>
              <a:rPr lang="en-US" dirty="0"/>
              <a:t>CDC8512 Architecture</a:t>
            </a:r>
          </a:p>
        </p:txBody>
      </p:sp>
      <p:sp>
        <p:nvSpPr>
          <p:cNvPr id="78" name="Content Placeholder 77">
            <a:extLst>
              <a:ext uri="{FF2B5EF4-FFF2-40B4-BE49-F238E27FC236}">
                <a16:creationId xmlns:a16="http://schemas.microsoft.com/office/drawing/2014/main" id="{AB59FE3F-8DD9-56FD-913D-CDB951142A2A}"/>
              </a:ext>
            </a:extLst>
          </p:cNvPr>
          <p:cNvSpPr>
            <a:spLocks noGrp="1"/>
          </p:cNvSpPr>
          <p:nvPr>
            <p:ph idx="1"/>
          </p:nvPr>
        </p:nvSpPr>
        <p:spPr>
          <a:xfrm>
            <a:off x="838200" y="1825625"/>
            <a:ext cx="5432471" cy="4351338"/>
          </a:xfrm>
        </p:spPr>
        <p:txBody>
          <a:bodyPr/>
          <a:lstStyle/>
          <a:p>
            <a:r>
              <a:rPr lang="en-US" dirty="0"/>
              <a:t>PC – Program Counter</a:t>
            </a:r>
          </a:p>
          <a:p>
            <a:r>
              <a:rPr lang="en-US" dirty="0"/>
              <a:t>CMP – Result of most recent comparison</a:t>
            </a:r>
          </a:p>
          <a:p>
            <a:r>
              <a:rPr lang="en-US" dirty="0"/>
              <a:t>Mode – Error indicator</a:t>
            </a:r>
          </a:p>
          <a:p>
            <a:r>
              <a:rPr lang="en-US" dirty="0"/>
              <a:t>A and X registers shown in hex</a:t>
            </a:r>
          </a:p>
          <a:p>
            <a:r>
              <a:rPr lang="en-US" dirty="0"/>
              <a:t>Instruction memory shows in base-2 for easy decoding</a:t>
            </a:r>
          </a:p>
          <a:p>
            <a:r>
              <a:rPr lang="en-US" dirty="0"/>
              <a:t>Data memory shows in hex – will usually contain ASCII</a:t>
            </a:r>
          </a:p>
        </p:txBody>
      </p:sp>
      <p:sp>
        <p:nvSpPr>
          <p:cNvPr id="25" name="Rectangle 24">
            <a:extLst>
              <a:ext uri="{FF2B5EF4-FFF2-40B4-BE49-F238E27FC236}">
                <a16:creationId xmlns:a16="http://schemas.microsoft.com/office/drawing/2014/main" id="{E0854096-5AF0-D05F-8ABB-C3B683EAE0F8}"/>
              </a:ext>
            </a:extLst>
          </p:cNvPr>
          <p:cNvSpPr/>
          <p:nvPr/>
        </p:nvSpPr>
        <p:spPr>
          <a:xfrm>
            <a:off x="6849967" y="898202"/>
            <a:ext cx="602281"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a:t>
            </a:r>
          </a:p>
        </p:txBody>
      </p:sp>
      <p:sp>
        <p:nvSpPr>
          <p:cNvPr id="26" name="TextBox 25">
            <a:extLst>
              <a:ext uri="{FF2B5EF4-FFF2-40B4-BE49-F238E27FC236}">
                <a16:creationId xmlns:a16="http://schemas.microsoft.com/office/drawing/2014/main" id="{5B5C654E-C88B-BDBD-7556-637F921D053A}"/>
              </a:ext>
            </a:extLst>
          </p:cNvPr>
          <p:cNvSpPr txBox="1"/>
          <p:nvPr/>
        </p:nvSpPr>
        <p:spPr>
          <a:xfrm>
            <a:off x="6784930" y="55902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Mode</a:t>
            </a:r>
          </a:p>
        </p:txBody>
      </p:sp>
      <p:sp>
        <p:nvSpPr>
          <p:cNvPr id="64" name="Rectangle 63">
            <a:extLst>
              <a:ext uri="{FF2B5EF4-FFF2-40B4-BE49-F238E27FC236}">
                <a16:creationId xmlns:a16="http://schemas.microsoft.com/office/drawing/2014/main" id="{9C6C0510-ADB0-7132-0BC1-E62B6823F100}"/>
              </a:ext>
            </a:extLst>
          </p:cNvPr>
          <p:cNvSpPr/>
          <p:nvPr/>
        </p:nvSpPr>
        <p:spPr>
          <a:xfrm>
            <a:off x="8918417" y="891822"/>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65" name="TextBox 64">
            <a:extLst>
              <a:ext uri="{FF2B5EF4-FFF2-40B4-BE49-F238E27FC236}">
                <a16:creationId xmlns:a16="http://schemas.microsoft.com/office/drawing/2014/main" id="{7EEFABE5-CEBE-F83C-3BB2-BF5F2468B74B}"/>
              </a:ext>
            </a:extLst>
          </p:cNvPr>
          <p:cNvSpPr txBox="1"/>
          <p:nvPr/>
        </p:nvSpPr>
        <p:spPr>
          <a:xfrm>
            <a:off x="8829145" y="553055"/>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A1</a:t>
            </a:r>
          </a:p>
        </p:txBody>
      </p:sp>
      <p:sp>
        <p:nvSpPr>
          <p:cNvPr id="66" name="Rectangle 65">
            <a:extLst>
              <a:ext uri="{FF2B5EF4-FFF2-40B4-BE49-F238E27FC236}">
                <a16:creationId xmlns:a16="http://schemas.microsoft.com/office/drawing/2014/main" id="{4958C35B-A845-D66C-819E-7E91317C4708}"/>
              </a:ext>
            </a:extLst>
          </p:cNvPr>
          <p:cNvSpPr/>
          <p:nvPr/>
        </p:nvSpPr>
        <p:spPr>
          <a:xfrm>
            <a:off x="9961608" y="891822"/>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67" name="TextBox 66">
            <a:extLst>
              <a:ext uri="{FF2B5EF4-FFF2-40B4-BE49-F238E27FC236}">
                <a16:creationId xmlns:a16="http://schemas.microsoft.com/office/drawing/2014/main" id="{1E69EABB-411D-3B18-C631-FF56FE014FF3}"/>
              </a:ext>
            </a:extLst>
          </p:cNvPr>
          <p:cNvSpPr txBox="1"/>
          <p:nvPr/>
        </p:nvSpPr>
        <p:spPr>
          <a:xfrm>
            <a:off x="9872336" y="553055"/>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A2</a:t>
            </a:r>
          </a:p>
        </p:txBody>
      </p:sp>
      <p:sp>
        <p:nvSpPr>
          <p:cNvPr id="68" name="Rectangle 67">
            <a:extLst>
              <a:ext uri="{FF2B5EF4-FFF2-40B4-BE49-F238E27FC236}">
                <a16:creationId xmlns:a16="http://schemas.microsoft.com/office/drawing/2014/main" id="{B4C79718-D366-3264-2C98-04D267E8887F}"/>
              </a:ext>
            </a:extLst>
          </p:cNvPr>
          <p:cNvSpPr/>
          <p:nvPr/>
        </p:nvSpPr>
        <p:spPr>
          <a:xfrm>
            <a:off x="11002650" y="902553"/>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69" name="TextBox 68">
            <a:extLst>
              <a:ext uri="{FF2B5EF4-FFF2-40B4-BE49-F238E27FC236}">
                <a16:creationId xmlns:a16="http://schemas.microsoft.com/office/drawing/2014/main" id="{7EAB6B70-4905-FA48-8A49-CD1408BC39E9}"/>
              </a:ext>
            </a:extLst>
          </p:cNvPr>
          <p:cNvSpPr txBox="1"/>
          <p:nvPr/>
        </p:nvSpPr>
        <p:spPr>
          <a:xfrm>
            <a:off x="10913378" y="563786"/>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A3</a:t>
            </a:r>
          </a:p>
        </p:txBody>
      </p:sp>
      <p:sp>
        <p:nvSpPr>
          <p:cNvPr id="70" name="Rectangle 69">
            <a:extLst>
              <a:ext uri="{FF2B5EF4-FFF2-40B4-BE49-F238E27FC236}">
                <a16:creationId xmlns:a16="http://schemas.microsoft.com/office/drawing/2014/main" id="{5A1A4266-C2EB-D6D2-A10A-8AB22EA49947}"/>
              </a:ext>
            </a:extLst>
          </p:cNvPr>
          <p:cNvSpPr/>
          <p:nvPr/>
        </p:nvSpPr>
        <p:spPr>
          <a:xfrm>
            <a:off x="7875227" y="1793345"/>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1" name="TextBox 70">
            <a:extLst>
              <a:ext uri="{FF2B5EF4-FFF2-40B4-BE49-F238E27FC236}">
                <a16:creationId xmlns:a16="http://schemas.microsoft.com/office/drawing/2014/main" id="{3ADB3677-DBA8-1A1D-6045-D599452D6391}"/>
              </a:ext>
            </a:extLst>
          </p:cNvPr>
          <p:cNvSpPr txBox="1"/>
          <p:nvPr/>
        </p:nvSpPr>
        <p:spPr>
          <a:xfrm>
            <a:off x="7785955" y="1454578"/>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X0</a:t>
            </a:r>
          </a:p>
        </p:txBody>
      </p:sp>
      <p:sp>
        <p:nvSpPr>
          <p:cNvPr id="72" name="Rectangle 71">
            <a:extLst>
              <a:ext uri="{FF2B5EF4-FFF2-40B4-BE49-F238E27FC236}">
                <a16:creationId xmlns:a16="http://schemas.microsoft.com/office/drawing/2014/main" id="{8BC53FC0-ADC7-4F77-1081-828FDE3C6DFF}"/>
              </a:ext>
            </a:extLst>
          </p:cNvPr>
          <p:cNvSpPr/>
          <p:nvPr/>
        </p:nvSpPr>
        <p:spPr>
          <a:xfrm>
            <a:off x="8916269" y="1804076"/>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3" name="TextBox 72">
            <a:extLst>
              <a:ext uri="{FF2B5EF4-FFF2-40B4-BE49-F238E27FC236}">
                <a16:creationId xmlns:a16="http://schemas.microsoft.com/office/drawing/2014/main" id="{3C20725A-6D7D-3688-CEBA-95F8D4BB6431}"/>
              </a:ext>
            </a:extLst>
          </p:cNvPr>
          <p:cNvSpPr txBox="1"/>
          <p:nvPr/>
        </p:nvSpPr>
        <p:spPr>
          <a:xfrm>
            <a:off x="8826997" y="1465309"/>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X1</a:t>
            </a:r>
          </a:p>
        </p:txBody>
      </p:sp>
      <p:sp>
        <p:nvSpPr>
          <p:cNvPr id="74" name="Rectangle 73">
            <a:extLst>
              <a:ext uri="{FF2B5EF4-FFF2-40B4-BE49-F238E27FC236}">
                <a16:creationId xmlns:a16="http://schemas.microsoft.com/office/drawing/2014/main" id="{8390DBCE-23DA-78B1-5EB3-C95B353BC9B0}"/>
              </a:ext>
            </a:extLst>
          </p:cNvPr>
          <p:cNvSpPr/>
          <p:nvPr/>
        </p:nvSpPr>
        <p:spPr>
          <a:xfrm>
            <a:off x="9959460" y="1804076"/>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5" name="TextBox 74">
            <a:extLst>
              <a:ext uri="{FF2B5EF4-FFF2-40B4-BE49-F238E27FC236}">
                <a16:creationId xmlns:a16="http://schemas.microsoft.com/office/drawing/2014/main" id="{BDE8937F-9F1A-0AAA-EF1E-248421788C1C}"/>
              </a:ext>
            </a:extLst>
          </p:cNvPr>
          <p:cNvSpPr txBox="1"/>
          <p:nvPr/>
        </p:nvSpPr>
        <p:spPr>
          <a:xfrm>
            <a:off x="9870188" y="1465309"/>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X2</a:t>
            </a:r>
          </a:p>
        </p:txBody>
      </p:sp>
      <p:sp>
        <p:nvSpPr>
          <p:cNvPr id="76" name="Rectangle 75">
            <a:extLst>
              <a:ext uri="{FF2B5EF4-FFF2-40B4-BE49-F238E27FC236}">
                <a16:creationId xmlns:a16="http://schemas.microsoft.com/office/drawing/2014/main" id="{D87E0D9C-3637-025D-E224-8EC74A168684}"/>
              </a:ext>
            </a:extLst>
          </p:cNvPr>
          <p:cNvSpPr/>
          <p:nvPr/>
        </p:nvSpPr>
        <p:spPr>
          <a:xfrm>
            <a:off x="11000502" y="1814807"/>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7" name="TextBox 76">
            <a:extLst>
              <a:ext uri="{FF2B5EF4-FFF2-40B4-BE49-F238E27FC236}">
                <a16:creationId xmlns:a16="http://schemas.microsoft.com/office/drawing/2014/main" id="{D2F01024-CAEB-A25E-F14B-4E3B21B53206}"/>
              </a:ext>
            </a:extLst>
          </p:cNvPr>
          <p:cNvSpPr txBox="1"/>
          <p:nvPr/>
        </p:nvSpPr>
        <p:spPr>
          <a:xfrm>
            <a:off x="10911230" y="1476040"/>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X3</a:t>
            </a:r>
          </a:p>
        </p:txBody>
      </p:sp>
      <p:sp>
        <p:nvSpPr>
          <p:cNvPr id="118" name="Shape 390">
            <a:extLst>
              <a:ext uri="{FF2B5EF4-FFF2-40B4-BE49-F238E27FC236}">
                <a16:creationId xmlns:a16="http://schemas.microsoft.com/office/drawing/2014/main" id="{E00E9CCE-B736-1B87-6102-BD11B08F1481}"/>
              </a:ext>
            </a:extLst>
          </p:cNvPr>
          <p:cNvSpPr/>
          <p:nvPr/>
        </p:nvSpPr>
        <p:spPr>
          <a:xfrm>
            <a:off x="5529478" y="1391828"/>
            <a:ext cx="1352550" cy="952500"/>
          </a:xfrm>
          <a:prstGeom prst="wedgeEllipseCallout">
            <a:avLst>
              <a:gd name="adj1" fmla="val -47961"/>
              <a:gd name="adj2" fmla="val -60760"/>
            </a:avLst>
          </a:prstGeom>
          <a:solidFill>
            <a:srgbClr val="FFC000"/>
          </a:solidFill>
          <a:ln>
            <a:noFill/>
          </a:ln>
        </p:spPr>
        <p:txBody>
          <a:bodyPr lIns="0" tIns="0" rIns="0" bIns="0" anchor="ctr" anchorCtr="0">
            <a:noAutofit/>
          </a:bodyPr>
          <a:lstStyle/>
          <a:p>
            <a:pPr algn="ctr">
              <a:buClr>
                <a:srgbClr val="000000"/>
              </a:buClr>
              <a:buSzPct val="25000"/>
            </a:pPr>
            <a:r>
              <a:rPr lang="en-US" sz="1950" dirty="0">
                <a:solidFill>
                  <a:srgbClr val="000000"/>
                </a:solidFill>
                <a:latin typeface="Arial" charset="0"/>
                <a:ea typeface="Arial" charset="0"/>
                <a:cs typeface="Arial" charset="0"/>
                <a:sym typeface="Cabin"/>
              </a:rPr>
              <a:t>What</a:t>
            </a:r>
          </a:p>
          <a:p>
            <a:pPr algn="ctr">
              <a:buClr>
                <a:srgbClr val="000000"/>
              </a:buClr>
              <a:buSzPct val="25000"/>
            </a:pPr>
            <a:r>
              <a:rPr lang="en-US" sz="1950" dirty="0">
                <a:solidFill>
                  <a:srgbClr val="000000"/>
                </a:solidFill>
                <a:latin typeface="Arial" charset="0"/>
                <a:ea typeface="Arial" charset="0"/>
                <a:cs typeface="Arial" charset="0"/>
                <a:sym typeface="Cabin"/>
              </a:rPr>
              <a:t>Next?</a:t>
            </a:r>
          </a:p>
        </p:txBody>
      </p:sp>
    </p:spTree>
    <p:extLst>
      <p:ext uri="{BB962C8B-B14F-4D97-AF65-F5344CB8AC3E}">
        <p14:creationId xmlns:p14="http://schemas.microsoft.com/office/powerpoint/2010/main" val="32565094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49165F-78C0-FDD6-A920-6B849DC58EDE}"/>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64C3A8C0-B324-5485-DAFE-A1B29EECDB98}"/>
              </a:ext>
            </a:extLst>
          </p:cNvPr>
          <p:cNvSpPr/>
          <p:nvPr/>
        </p:nvSpPr>
        <p:spPr>
          <a:xfrm>
            <a:off x="7877375" y="881091"/>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 name="TextBox 8">
            <a:extLst>
              <a:ext uri="{FF2B5EF4-FFF2-40B4-BE49-F238E27FC236}">
                <a16:creationId xmlns:a16="http://schemas.microsoft.com/office/drawing/2014/main" id="{921EB200-DB59-5CAD-2A5C-33653F5016C2}"/>
              </a:ext>
            </a:extLst>
          </p:cNvPr>
          <p:cNvSpPr txBox="1"/>
          <p:nvPr/>
        </p:nvSpPr>
        <p:spPr>
          <a:xfrm>
            <a:off x="7788103" y="542324"/>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A0</a:t>
            </a:r>
          </a:p>
        </p:txBody>
      </p:sp>
      <p:sp>
        <p:nvSpPr>
          <p:cNvPr id="28" name="Rectangle 27">
            <a:extLst>
              <a:ext uri="{FF2B5EF4-FFF2-40B4-BE49-F238E27FC236}">
                <a16:creationId xmlns:a16="http://schemas.microsoft.com/office/drawing/2014/main" id="{9BB2D3C2-DADE-ADDB-3B96-B4FA58D970D3}"/>
              </a:ext>
            </a:extLst>
          </p:cNvPr>
          <p:cNvSpPr/>
          <p:nvPr/>
        </p:nvSpPr>
        <p:spPr>
          <a:xfrm>
            <a:off x="5028036" y="887471"/>
            <a:ext cx="739227" cy="36933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29" name="TextBox 28">
            <a:extLst>
              <a:ext uri="{FF2B5EF4-FFF2-40B4-BE49-F238E27FC236}">
                <a16:creationId xmlns:a16="http://schemas.microsoft.com/office/drawing/2014/main" id="{1B656462-175A-0253-0F8D-2FEA989E2E5B}"/>
              </a:ext>
            </a:extLst>
          </p:cNvPr>
          <p:cNvSpPr txBox="1"/>
          <p:nvPr/>
        </p:nvSpPr>
        <p:spPr>
          <a:xfrm>
            <a:off x="4933497" y="541118"/>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PC</a:t>
            </a:r>
          </a:p>
        </p:txBody>
      </p:sp>
      <p:sp>
        <p:nvSpPr>
          <p:cNvPr id="30" name="Rectangle 29">
            <a:extLst>
              <a:ext uri="{FF2B5EF4-FFF2-40B4-BE49-F238E27FC236}">
                <a16:creationId xmlns:a16="http://schemas.microsoft.com/office/drawing/2014/main" id="{8676FA65-12BB-4C81-4BD6-76C21F4855D8}"/>
              </a:ext>
            </a:extLst>
          </p:cNvPr>
          <p:cNvSpPr/>
          <p:nvPr/>
        </p:nvSpPr>
        <p:spPr>
          <a:xfrm>
            <a:off x="6046348" y="892276"/>
            <a:ext cx="602281"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&lt;=&gt;</a:t>
            </a:r>
          </a:p>
        </p:txBody>
      </p:sp>
      <p:sp>
        <p:nvSpPr>
          <p:cNvPr id="31" name="TextBox 30">
            <a:extLst>
              <a:ext uri="{FF2B5EF4-FFF2-40B4-BE49-F238E27FC236}">
                <a16:creationId xmlns:a16="http://schemas.microsoft.com/office/drawing/2014/main" id="{FD4D81D0-070B-7A98-B83C-5AAEB68A380B}"/>
              </a:ext>
            </a:extLst>
          </p:cNvPr>
          <p:cNvSpPr txBox="1"/>
          <p:nvPr/>
        </p:nvSpPr>
        <p:spPr>
          <a:xfrm>
            <a:off x="5948969" y="569110"/>
            <a:ext cx="767180"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CMP</a:t>
            </a:r>
          </a:p>
        </p:txBody>
      </p:sp>
      <p:sp>
        <p:nvSpPr>
          <p:cNvPr id="32" name="Rectangle 31">
            <a:extLst>
              <a:ext uri="{FF2B5EF4-FFF2-40B4-BE49-F238E27FC236}">
                <a16:creationId xmlns:a16="http://schemas.microsoft.com/office/drawing/2014/main" id="{4424F44E-7D15-6292-5490-7C2D7C659354}"/>
              </a:ext>
            </a:extLst>
          </p:cNvPr>
          <p:cNvSpPr/>
          <p:nvPr/>
        </p:nvSpPr>
        <p:spPr>
          <a:xfrm>
            <a:off x="2978779" y="2697991"/>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10000110</a:t>
            </a:r>
          </a:p>
        </p:txBody>
      </p:sp>
      <p:sp>
        <p:nvSpPr>
          <p:cNvPr id="33" name="TextBox 32">
            <a:extLst>
              <a:ext uri="{FF2B5EF4-FFF2-40B4-BE49-F238E27FC236}">
                <a16:creationId xmlns:a16="http://schemas.microsoft.com/office/drawing/2014/main" id="{4E669087-4E8E-C99F-F8AC-EBED7CAF70CC}"/>
              </a:ext>
            </a:extLst>
          </p:cNvPr>
          <p:cNvSpPr txBox="1"/>
          <p:nvPr/>
        </p:nvSpPr>
        <p:spPr>
          <a:xfrm>
            <a:off x="2184634" y="2697098"/>
            <a:ext cx="736099" cy="369332"/>
          </a:xfrm>
          <a:prstGeom prst="rect">
            <a:avLst/>
          </a:prstGeom>
          <a:solidFill>
            <a:srgbClr val="FFC000"/>
          </a:solid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34" name="Rectangle 33">
            <a:extLst>
              <a:ext uri="{FF2B5EF4-FFF2-40B4-BE49-F238E27FC236}">
                <a16:creationId xmlns:a16="http://schemas.microsoft.com/office/drawing/2014/main" id="{D67FE6B5-5A0C-808D-6632-4549198E581D}"/>
              </a:ext>
            </a:extLst>
          </p:cNvPr>
          <p:cNvSpPr/>
          <p:nvPr/>
        </p:nvSpPr>
        <p:spPr>
          <a:xfrm>
            <a:off x="2978778" y="3181188"/>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01001000</a:t>
            </a:r>
          </a:p>
        </p:txBody>
      </p:sp>
      <p:sp>
        <p:nvSpPr>
          <p:cNvPr id="35" name="TextBox 34">
            <a:extLst>
              <a:ext uri="{FF2B5EF4-FFF2-40B4-BE49-F238E27FC236}">
                <a16:creationId xmlns:a16="http://schemas.microsoft.com/office/drawing/2014/main" id="{E28C4FCB-8C0B-4466-D355-97E8488AE8CE}"/>
              </a:ext>
            </a:extLst>
          </p:cNvPr>
          <p:cNvSpPr txBox="1"/>
          <p:nvPr/>
        </p:nvSpPr>
        <p:spPr>
          <a:xfrm>
            <a:off x="2175670" y="3158779"/>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36" name="Rectangle 35">
            <a:extLst>
              <a:ext uri="{FF2B5EF4-FFF2-40B4-BE49-F238E27FC236}">
                <a16:creationId xmlns:a16="http://schemas.microsoft.com/office/drawing/2014/main" id="{E0E4DA8E-C633-20B9-824D-BBF7C9EE42A7}"/>
              </a:ext>
            </a:extLst>
          </p:cNvPr>
          <p:cNvSpPr/>
          <p:nvPr/>
        </p:nvSpPr>
        <p:spPr>
          <a:xfrm>
            <a:off x="2983262" y="3684105"/>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01000010</a:t>
            </a:r>
          </a:p>
        </p:txBody>
      </p:sp>
      <p:sp>
        <p:nvSpPr>
          <p:cNvPr id="37" name="TextBox 36">
            <a:extLst>
              <a:ext uri="{FF2B5EF4-FFF2-40B4-BE49-F238E27FC236}">
                <a16:creationId xmlns:a16="http://schemas.microsoft.com/office/drawing/2014/main" id="{AC1DECCD-9CA9-6625-5430-BA9D7DD50454}"/>
              </a:ext>
            </a:extLst>
          </p:cNvPr>
          <p:cNvSpPr txBox="1"/>
          <p:nvPr/>
        </p:nvSpPr>
        <p:spPr>
          <a:xfrm>
            <a:off x="2189117" y="368321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38" name="Rectangle 37">
            <a:extLst>
              <a:ext uri="{FF2B5EF4-FFF2-40B4-BE49-F238E27FC236}">
                <a16:creationId xmlns:a16="http://schemas.microsoft.com/office/drawing/2014/main" id="{39D518AE-7C86-D4E1-2A57-CD373FD86697}"/>
              </a:ext>
            </a:extLst>
          </p:cNvPr>
          <p:cNvSpPr/>
          <p:nvPr/>
        </p:nvSpPr>
        <p:spPr>
          <a:xfrm>
            <a:off x="2983261" y="4167302"/>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10000110</a:t>
            </a:r>
          </a:p>
        </p:txBody>
      </p:sp>
      <p:sp>
        <p:nvSpPr>
          <p:cNvPr id="39" name="TextBox 38">
            <a:extLst>
              <a:ext uri="{FF2B5EF4-FFF2-40B4-BE49-F238E27FC236}">
                <a16:creationId xmlns:a16="http://schemas.microsoft.com/office/drawing/2014/main" id="{6427CA18-4212-4AC0-5801-1AF1F273FE43}"/>
              </a:ext>
            </a:extLst>
          </p:cNvPr>
          <p:cNvSpPr txBox="1"/>
          <p:nvPr/>
        </p:nvSpPr>
        <p:spPr>
          <a:xfrm>
            <a:off x="2180153" y="4144893"/>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40" name="Rectangle 39">
            <a:extLst>
              <a:ext uri="{FF2B5EF4-FFF2-40B4-BE49-F238E27FC236}">
                <a16:creationId xmlns:a16="http://schemas.microsoft.com/office/drawing/2014/main" id="{F4392C99-3471-5918-FC23-B03D8467033F}"/>
              </a:ext>
            </a:extLst>
          </p:cNvPr>
          <p:cNvSpPr/>
          <p:nvPr/>
        </p:nvSpPr>
        <p:spPr>
          <a:xfrm>
            <a:off x="2978777" y="4679180"/>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01101001</a:t>
            </a:r>
          </a:p>
        </p:txBody>
      </p:sp>
      <p:sp>
        <p:nvSpPr>
          <p:cNvPr id="41" name="TextBox 40">
            <a:extLst>
              <a:ext uri="{FF2B5EF4-FFF2-40B4-BE49-F238E27FC236}">
                <a16:creationId xmlns:a16="http://schemas.microsoft.com/office/drawing/2014/main" id="{9DAC480E-F27D-6CB4-394C-42E8AE9AFDBE}"/>
              </a:ext>
            </a:extLst>
          </p:cNvPr>
          <p:cNvSpPr txBox="1"/>
          <p:nvPr/>
        </p:nvSpPr>
        <p:spPr>
          <a:xfrm>
            <a:off x="2184632" y="467828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42" name="Rectangle 41">
            <a:extLst>
              <a:ext uri="{FF2B5EF4-FFF2-40B4-BE49-F238E27FC236}">
                <a16:creationId xmlns:a16="http://schemas.microsoft.com/office/drawing/2014/main" id="{5ED9E334-AEF9-FBC0-7355-FAA1011DB84F}"/>
              </a:ext>
            </a:extLst>
          </p:cNvPr>
          <p:cNvSpPr/>
          <p:nvPr/>
        </p:nvSpPr>
        <p:spPr>
          <a:xfrm>
            <a:off x="2978776" y="5162377"/>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01010010</a:t>
            </a:r>
          </a:p>
        </p:txBody>
      </p:sp>
      <p:sp>
        <p:nvSpPr>
          <p:cNvPr id="43" name="TextBox 42">
            <a:extLst>
              <a:ext uri="{FF2B5EF4-FFF2-40B4-BE49-F238E27FC236}">
                <a16:creationId xmlns:a16="http://schemas.microsoft.com/office/drawing/2014/main" id="{04E866F8-29EE-1A75-442A-EE6658C5724B}"/>
              </a:ext>
            </a:extLst>
          </p:cNvPr>
          <p:cNvSpPr txBox="1"/>
          <p:nvPr/>
        </p:nvSpPr>
        <p:spPr>
          <a:xfrm>
            <a:off x="2175668" y="513996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83" name="Rectangle 82">
            <a:extLst>
              <a:ext uri="{FF2B5EF4-FFF2-40B4-BE49-F238E27FC236}">
                <a16:creationId xmlns:a16="http://schemas.microsoft.com/office/drawing/2014/main" id="{7EAE925D-8E35-5B60-6555-A3F2077CA339}"/>
              </a:ext>
            </a:extLst>
          </p:cNvPr>
          <p:cNvSpPr/>
          <p:nvPr/>
        </p:nvSpPr>
        <p:spPr>
          <a:xfrm>
            <a:off x="10664333" y="2698885"/>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4" name="TextBox 83">
            <a:extLst>
              <a:ext uri="{FF2B5EF4-FFF2-40B4-BE49-F238E27FC236}">
                <a16:creationId xmlns:a16="http://schemas.microsoft.com/office/drawing/2014/main" id="{E4541E67-A630-138F-7B65-A6BB955D02CE}"/>
              </a:ext>
            </a:extLst>
          </p:cNvPr>
          <p:cNvSpPr txBox="1"/>
          <p:nvPr/>
        </p:nvSpPr>
        <p:spPr>
          <a:xfrm>
            <a:off x="9870188" y="269799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85" name="Rectangle 84">
            <a:extLst>
              <a:ext uri="{FF2B5EF4-FFF2-40B4-BE49-F238E27FC236}">
                <a16:creationId xmlns:a16="http://schemas.microsoft.com/office/drawing/2014/main" id="{707E87E0-0E46-C9EF-988F-5E53C0482978}"/>
              </a:ext>
            </a:extLst>
          </p:cNvPr>
          <p:cNvSpPr/>
          <p:nvPr/>
        </p:nvSpPr>
        <p:spPr>
          <a:xfrm>
            <a:off x="10664332" y="3182082"/>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6" name="TextBox 85">
            <a:extLst>
              <a:ext uri="{FF2B5EF4-FFF2-40B4-BE49-F238E27FC236}">
                <a16:creationId xmlns:a16="http://schemas.microsoft.com/office/drawing/2014/main" id="{8EE4A743-B5A3-C6D6-C1B4-80348B4020FF}"/>
              </a:ext>
            </a:extLst>
          </p:cNvPr>
          <p:cNvSpPr txBox="1"/>
          <p:nvPr/>
        </p:nvSpPr>
        <p:spPr>
          <a:xfrm>
            <a:off x="9861224" y="3159673"/>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87" name="Rectangle 86">
            <a:extLst>
              <a:ext uri="{FF2B5EF4-FFF2-40B4-BE49-F238E27FC236}">
                <a16:creationId xmlns:a16="http://schemas.microsoft.com/office/drawing/2014/main" id="{54079392-B88A-3992-FFFB-673F10673ADB}"/>
              </a:ext>
            </a:extLst>
          </p:cNvPr>
          <p:cNvSpPr/>
          <p:nvPr/>
        </p:nvSpPr>
        <p:spPr>
          <a:xfrm>
            <a:off x="10668816" y="3684999"/>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8" name="TextBox 87">
            <a:extLst>
              <a:ext uri="{FF2B5EF4-FFF2-40B4-BE49-F238E27FC236}">
                <a16:creationId xmlns:a16="http://schemas.microsoft.com/office/drawing/2014/main" id="{EAEA7EF0-8415-1A79-563D-12591813E179}"/>
              </a:ext>
            </a:extLst>
          </p:cNvPr>
          <p:cNvSpPr txBox="1"/>
          <p:nvPr/>
        </p:nvSpPr>
        <p:spPr>
          <a:xfrm>
            <a:off x="9874671" y="3684106"/>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89" name="Rectangle 88">
            <a:extLst>
              <a:ext uri="{FF2B5EF4-FFF2-40B4-BE49-F238E27FC236}">
                <a16:creationId xmlns:a16="http://schemas.microsoft.com/office/drawing/2014/main" id="{0CD5B4F0-27A7-9E47-CA2C-2361A7B40E8F}"/>
              </a:ext>
            </a:extLst>
          </p:cNvPr>
          <p:cNvSpPr/>
          <p:nvPr/>
        </p:nvSpPr>
        <p:spPr>
          <a:xfrm>
            <a:off x="10668815" y="4168196"/>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0" name="TextBox 89">
            <a:extLst>
              <a:ext uri="{FF2B5EF4-FFF2-40B4-BE49-F238E27FC236}">
                <a16:creationId xmlns:a16="http://schemas.microsoft.com/office/drawing/2014/main" id="{69B88103-8E46-D1EA-3E82-00C733016DF8}"/>
              </a:ext>
            </a:extLst>
          </p:cNvPr>
          <p:cNvSpPr txBox="1"/>
          <p:nvPr/>
        </p:nvSpPr>
        <p:spPr>
          <a:xfrm>
            <a:off x="9865707" y="414578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91" name="Rectangle 90">
            <a:extLst>
              <a:ext uri="{FF2B5EF4-FFF2-40B4-BE49-F238E27FC236}">
                <a16:creationId xmlns:a16="http://schemas.microsoft.com/office/drawing/2014/main" id="{7788EEA8-9249-1DFE-2582-B74AF3AAE8B5}"/>
              </a:ext>
            </a:extLst>
          </p:cNvPr>
          <p:cNvSpPr/>
          <p:nvPr/>
        </p:nvSpPr>
        <p:spPr>
          <a:xfrm>
            <a:off x="10664331" y="4680074"/>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2" name="TextBox 91">
            <a:extLst>
              <a:ext uri="{FF2B5EF4-FFF2-40B4-BE49-F238E27FC236}">
                <a16:creationId xmlns:a16="http://schemas.microsoft.com/office/drawing/2014/main" id="{608911C6-7908-CC81-09CA-0D1DE000751F}"/>
              </a:ext>
            </a:extLst>
          </p:cNvPr>
          <p:cNvSpPr txBox="1"/>
          <p:nvPr/>
        </p:nvSpPr>
        <p:spPr>
          <a:xfrm>
            <a:off x="9870186" y="4679181"/>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93" name="Rectangle 92">
            <a:extLst>
              <a:ext uri="{FF2B5EF4-FFF2-40B4-BE49-F238E27FC236}">
                <a16:creationId xmlns:a16="http://schemas.microsoft.com/office/drawing/2014/main" id="{AE2CEE7C-BEA3-D459-B5A0-7A332DC1F381}"/>
              </a:ext>
            </a:extLst>
          </p:cNvPr>
          <p:cNvSpPr/>
          <p:nvPr/>
        </p:nvSpPr>
        <p:spPr>
          <a:xfrm>
            <a:off x="10664330" y="5163271"/>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4" name="TextBox 93">
            <a:extLst>
              <a:ext uri="{FF2B5EF4-FFF2-40B4-BE49-F238E27FC236}">
                <a16:creationId xmlns:a16="http://schemas.microsoft.com/office/drawing/2014/main" id="{C5CA3A78-016F-DC84-099B-E58FD7063023}"/>
              </a:ext>
            </a:extLst>
          </p:cNvPr>
          <p:cNvSpPr txBox="1"/>
          <p:nvPr/>
        </p:nvSpPr>
        <p:spPr>
          <a:xfrm>
            <a:off x="9861222" y="514086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103" name="Title 102">
            <a:extLst>
              <a:ext uri="{FF2B5EF4-FFF2-40B4-BE49-F238E27FC236}">
                <a16:creationId xmlns:a16="http://schemas.microsoft.com/office/drawing/2014/main" id="{ABE40E7D-9828-0135-17B0-EA62A4C1329F}"/>
              </a:ext>
            </a:extLst>
          </p:cNvPr>
          <p:cNvSpPr>
            <a:spLocks noGrp="1"/>
          </p:cNvSpPr>
          <p:nvPr>
            <p:ph type="title"/>
          </p:nvPr>
        </p:nvSpPr>
        <p:spPr>
          <a:xfrm>
            <a:off x="838200" y="365125"/>
            <a:ext cx="3922762" cy="1325563"/>
          </a:xfrm>
        </p:spPr>
        <p:txBody>
          <a:bodyPr/>
          <a:lstStyle/>
          <a:p>
            <a:r>
              <a:rPr lang="en-US" dirty="0"/>
              <a:t>CDC8512 Architecture</a:t>
            </a:r>
          </a:p>
        </p:txBody>
      </p:sp>
      <p:sp>
        <p:nvSpPr>
          <p:cNvPr id="78" name="Content Placeholder 77">
            <a:extLst>
              <a:ext uri="{FF2B5EF4-FFF2-40B4-BE49-F238E27FC236}">
                <a16:creationId xmlns:a16="http://schemas.microsoft.com/office/drawing/2014/main" id="{835349C6-0AD4-A1A9-E5E4-3CEE458AC2DE}"/>
              </a:ext>
            </a:extLst>
          </p:cNvPr>
          <p:cNvSpPr>
            <a:spLocks noGrp="1"/>
          </p:cNvSpPr>
          <p:nvPr>
            <p:ph idx="1"/>
          </p:nvPr>
        </p:nvSpPr>
        <p:spPr>
          <a:xfrm>
            <a:off x="838200" y="1825625"/>
            <a:ext cx="5432471" cy="517525"/>
          </a:xfrm>
        </p:spPr>
        <p:txBody>
          <a:bodyPr/>
          <a:lstStyle/>
          <a:p>
            <a:r>
              <a:rPr lang="en-US" dirty="0"/>
              <a:t>Load a program</a:t>
            </a:r>
          </a:p>
        </p:txBody>
      </p:sp>
      <p:sp>
        <p:nvSpPr>
          <p:cNvPr id="25" name="Rectangle 24">
            <a:extLst>
              <a:ext uri="{FF2B5EF4-FFF2-40B4-BE49-F238E27FC236}">
                <a16:creationId xmlns:a16="http://schemas.microsoft.com/office/drawing/2014/main" id="{359ECE98-8DD5-88A1-B452-30471CC3806E}"/>
              </a:ext>
            </a:extLst>
          </p:cNvPr>
          <p:cNvSpPr/>
          <p:nvPr/>
        </p:nvSpPr>
        <p:spPr>
          <a:xfrm>
            <a:off x="6849967" y="898202"/>
            <a:ext cx="602281"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a:t>
            </a:r>
          </a:p>
        </p:txBody>
      </p:sp>
      <p:sp>
        <p:nvSpPr>
          <p:cNvPr id="26" name="TextBox 25">
            <a:extLst>
              <a:ext uri="{FF2B5EF4-FFF2-40B4-BE49-F238E27FC236}">
                <a16:creationId xmlns:a16="http://schemas.microsoft.com/office/drawing/2014/main" id="{41F3493C-AAC4-6D15-D829-6E8117509CAD}"/>
              </a:ext>
            </a:extLst>
          </p:cNvPr>
          <p:cNvSpPr txBox="1"/>
          <p:nvPr/>
        </p:nvSpPr>
        <p:spPr>
          <a:xfrm>
            <a:off x="6784930" y="55902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Mode</a:t>
            </a:r>
          </a:p>
        </p:txBody>
      </p:sp>
      <p:sp>
        <p:nvSpPr>
          <p:cNvPr id="64" name="Rectangle 63">
            <a:extLst>
              <a:ext uri="{FF2B5EF4-FFF2-40B4-BE49-F238E27FC236}">
                <a16:creationId xmlns:a16="http://schemas.microsoft.com/office/drawing/2014/main" id="{72891A28-2F16-936A-EBD7-058AF2C11DE5}"/>
              </a:ext>
            </a:extLst>
          </p:cNvPr>
          <p:cNvSpPr/>
          <p:nvPr/>
        </p:nvSpPr>
        <p:spPr>
          <a:xfrm>
            <a:off x="8918417" y="891822"/>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65" name="TextBox 64">
            <a:extLst>
              <a:ext uri="{FF2B5EF4-FFF2-40B4-BE49-F238E27FC236}">
                <a16:creationId xmlns:a16="http://schemas.microsoft.com/office/drawing/2014/main" id="{FB32E4B9-D5E5-1AA9-30BA-E1DD54CFE49E}"/>
              </a:ext>
            </a:extLst>
          </p:cNvPr>
          <p:cNvSpPr txBox="1"/>
          <p:nvPr/>
        </p:nvSpPr>
        <p:spPr>
          <a:xfrm>
            <a:off x="8829145" y="553055"/>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A1</a:t>
            </a:r>
          </a:p>
        </p:txBody>
      </p:sp>
      <p:sp>
        <p:nvSpPr>
          <p:cNvPr id="66" name="Rectangle 65">
            <a:extLst>
              <a:ext uri="{FF2B5EF4-FFF2-40B4-BE49-F238E27FC236}">
                <a16:creationId xmlns:a16="http://schemas.microsoft.com/office/drawing/2014/main" id="{BCD596D2-971F-8138-0F53-DE44A8432DF9}"/>
              </a:ext>
            </a:extLst>
          </p:cNvPr>
          <p:cNvSpPr/>
          <p:nvPr/>
        </p:nvSpPr>
        <p:spPr>
          <a:xfrm>
            <a:off x="9961608" y="891822"/>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67" name="TextBox 66">
            <a:extLst>
              <a:ext uri="{FF2B5EF4-FFF2-40B4-BE49-F238E27FC236}">
                <a16:creationId xmlns:a16="http://schemas.microsoft.com/office/drawing/2014/main" id="{1CDAC04E-5A77-29F0-237E-55E0901A1443}"/>
              </a:ext>
            </a:extLst>
          </p:cNvPr>
          <p:cNvSpPr txBox="1"/>
          <p:nvPr/>
        </p:nvSpPr>
        <p:spPr>
          <a:xfrm>
            <a:off x="9872336" y="553055"/>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A2</a:t>
            </a:r>
          </a:p>
        </p:txBody>
      </p:sp>
      <p:sp>
        <p:nvSpPr>
          <p:cNvPr id="68" name="Rectangle 67">
            <a:extLst>
              <a:ext uri="{FF2B5EF4-FFF2-40B4-BE49-F238E27FC236}">
                <a16:creationId xmlns:a16="http://schemas.microsoft.com/office/drawing/2014/main" id="{1E28C5B1-7F10-436C-266B-BE3178D2E0A5}"/>
              </a:ext>
            </a:extLst>
          </p:cNvPr>
          <p:cNvSpPr/>
          <p:nvPr/>
        </p:nvSpPr>
        <p:spPr>
          <a:xfrm>
            <a:off x="11002650" y="902553"/>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69" name="TextBox 68">
            <a:extLst>
              <a:ext uri="{FF2B5EF4-FFF2-40B4-BE49-F238E27FC236}">
                <a16:creationId xmlns:a16="http://schemas.microsoft.com/office/drawing/2014/main" id="{E0C3DFC1-033D-8704-55A6-50FB29C6A798}"/>
              </a:ext>
            </a:extLst>
          </p:cNvPr>
          <p:cNvSpPr txBox="1"/>
          <p:nvPr/>
        </p:nvSpPr>
        <p:spPr>
          <a:xfrm>
            <a:off x="10913378" y="563786"/>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A3</a:t>
            </a:r>
          </a:p>
        </p:txBody>
      </p:sp>
      <p:sp>
        <p:nvSpPr>
          <p:cNvPr id="70" name="Rectangle 69">
            <a:extLst>
              <a:ext uri="{FF2B5EF4-FFF2-40B4-BE49-F238E27FC236}">
                <a16:creationId xmlns:a16="http://schemas.microsoft.com/office/drawing/2014/main" id="{E66C459D-2053-E048-E721-6268FFC01989}"/>
              </a:ext>
            </a:extLst>
          </p:cNvPr>
          <p:cNvSpPr/>
          <p:nvPr/>
        </p:nvSpPr>
        <p:spPr>
          <a:xfrm>
            <a:off x="7875227" y="1793345"/>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1" name="TextBox 70">
            <a:extLst>
              <a:ext uri="{FF2B5EF4-FFF2-40B4-BE49-F238E27FC236}">
                <a16:creationId xmlns:a16="http://schemas.microsoft.com/office/drawing/2014/main" id="{6497F338-84F5-721D-6C75-0F80912042CC}"/>
              </a:ext>
            </a:extLst>
          </p:cNvPr>
          <p:cNvSpPr txBox="1"/>
          <p:nvPr/>
        </p:nvSpPr>
        <p:spPr>
          <a:xfrm>
            <a:off x="7785955" y="1454578"/>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X0</a:t>
            </a:r>
          </a:p>
        </p:txBody>
      </p:sp>
      <p:sp>
        <p:nvSpPr>
          <p:cNvPr id="72" name="Rectangle 71">
            <a:extLst>
              <a:ext uri="{FF2B5EF4-FFF2-40B4-BE49-F238E27FC236}">
                <a16:creationId xmlns:a16="http://schemas.microsoft.com/office/drawing/2014/main" id="{9D452A7D-6FF5-6897-D376-CE70BA085213}"/>
              </a:ext>
            </a:extLst>
          </p:cNvPr>
          <p:cNvSpPr/>
          <p:nvPr/>
        </p:nvSpPr>
        <p:spPr>
          <a:xfrm>
            <a:off x="8916269" y="1804076"/>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3" name="TextBox 72">
            <a:extLst>
              <a:ext uri="{FF2B5EF4-FFF2-40B4-BE49-F238E27FC236}">
                <a16:creationId xmlns:a16="http://schemas.microsoft.com/office/drawing/2014/main" id="{1A07D38B-9D0B-5DB5-62A7-CCA5DCDE500B}"/>
              </a:ext>
            </a:extLst>
          </p:cNvPr>
          <p:cNvSpPr txBox="1"/>
          <p:nvPr/>
        </p:nvSpPr>
        <p:spPr>
          <a:xfrm>
            <a:off x="8826997" y="1465309"/>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X1</a:t>
            </a:r>
          </a:p>
        </p:txBody>
      </p:sp>
      <p:sp>
        <p:nvSpPr>
          <p:cNvPr id="74" name="Rectangle 73">
            <a:extLst>
              <a:ext uri="{FF2B5EF4-FFF2-40B4-BE49-F238E27FC236}">
                <a16:creationId xmlns:a16="http://schemas.microsoft.com/office/drawing/2014/main" id="{35881401-4C0C-A38D-48CC-71C23D8624DE}"/>
              </a:ext>
            </a:extLst>
          </p:cNvPr>
          <p:cNvSpPr/>
          <p:nvPr/>
        </p:nvSpPr>
        <p:spPr>
          <a:xfrm>
            <a:off x="9959460" y="1804076"/>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5" name="TextBox 74">
            <a:extLst>
              <a:ext uri="{FF2B5EF4-FFF2-40B4-BE49-F238E27FC236}">
                <a16:creationId xmlns:a16="http://schemas.microsoft.com/office/drawing/2014/main" id="{6F24398F-D204-CAD2-D60C-B56F709BDFEB}"/>
              </a:ext>
            </a:extLst>
          </p:cNvPr>
          <p:cNvSpPr txBox="1"/>
          <p:nvPr/>
        </p:nvSpPr>
        <p:spPr>
          <a:xfrm>
            <a:off x="9870188" y="1465309"/>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X2</a:t>
            </a:r>
          </a:p>
        </p:txBody>
      </p:sp>
      <p:sp>
        <p:nvSpPr>
          <p:cNvPr id="76" name="Rectangle 75">
            <a:extLst>
              <a:ext uri="{FF2B5EF4-FFF2-40B4-BE49-F238E27FC236}">
                <a16:creationId xmlns:a16="http://schemas.microsoft.com/office/drawing/2014/main" id="{5C656D17-761F-A0D8-BBD7-75C1B263D8D4}"/>
              </a:ext>
            </a:extLst>
          </p:cNvPr>
          <p:cNvSpPr/>
          <p:nvPr/>
        </p:nvSpPr>
        <p:spPr>
          <a:xfrm>
            <a:off x="11000502" y="1814807"/>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7" name="TextBox 76">
            <a:extLst>
              <a:ext uri="{FF2B5EF4-FFF2-40B4-BE49-F238E27FC236}">
                <a16:creationId xmlns:a16="http://schemas.microsoft.com/office/drawing/2014/main" id="{7E062C89-1CEB-3FE5-DCDD-74F0ED120B73}"/>
              </a:ext>
            </a:extLst>
          </p:cNvPr>
          <p:cNvSpPr txBox="1"/>
          <p:nvPr/>
        </p:nvSpPr>
        <p:spPr>
          <a:xfrm>
            <a:off x="10911230" y="1476040"/>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X3</a:t>
            </a:r>
          </a:p>
        </p:txBody>
      </p:sp>
      <p:sp>
        <p:nvSpPr>
          <p:cNvPr id="2" name="Rectangle 1">
            <a:extLst>
              <a:ext uri="{FF2B5EF4-FFF2-40B4-BE49-F238E27FC236}">
                <a16:creationId xmlns:a16="http://schemas.microsoft.com/office/drawing/2014/main" id="{57561AA3-A495-8915-8190-4C83A35FC45B}"/>
              </a:ext>
            </a:extLst>
          </p:cNvPr>
          <p:cNvSpPr/>
          <p:nvPr/>
        </p:nvSpPr>
        <p:spPr>
          <a:xfrm>
            <a:off x="10664330" y="5658571"/>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3" name="TextBox 2">
            <a:extLst>
              <a:ext uri="{FF2B5EF4-FFF2-40B4-BE49-F238E27FC236}">
                <a16:creationId xmlns:a16="http://schemas.microsoft.com/office/drawing/2014/main" id="{DD2EF58B-F8C4-E869-9111-CB202CC75636}"/>
              </a:ext>
            </a:extLst>
          </p:cNvPr>
          <p:cNvSpPr txBox="1"/>
          <p:nvPr/>
        </p:nvSpPr>
        <p:spPr>
          <a:xfrm>
            <a:off x="9861222" y="563616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0x06</a:t>
            </a:r>
          </a:p>
        </p:txBody>
      </p:sp>
      <p:sp>
        <p:nvSpPr>
          <p:cNvPr id="4" name="Rectangle 3">
            <a:extLst>
              <a:ext uri="{FF2B5EF4-FFF2-40B4-BE49-F238E27FC236}">
                <a16:creationId xmlns:a16="http://schemas.microsoft.com/office/drawing/2014/main" id="{5A19D42F-2539-6D90-635B-2F393EC1844B}"/>
              </a:ext>
            </a:extLst>
          </p:cNvPr>
          <p:cNvSpPr/>
          <p:nvPr/>
        </p:nvSpPr>
        <p:spPr>
          <a:xfrm>
            <a:off x="2978776" y="5676727"/>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00000001</a:t>
            </a:r>
          </a:p>
        </p:txBody>
      </p:sp>
      <p:sp>
        <p:nvSpPr>
          <p:cNvPr id="5" name="TextBox 4">
            <a:extLst>
              <a:ext uri="{FF2B5EF4-FFF2-40B4-BE49-F238E27FC236}">
                <a16:creationId xmlns:a16="http://schemas.microsoft.com/office/drawing/2014/main" id="{FCFA7AAF-9AA6-B337-4CE5-C8AED7EFCA13}"/>
              </a:ext>
            </a:extLst>
          </p:cNvPr>
          <p:cNvSpPr txBox="1"/>
          <p:nvPr/>
        </p:nvSpPr>
        <p:spPr>
          <a:xfrm>
            <a:off x="2175668" y="565431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0x06</a:t>
            </a:r>
          </a:p>
        </p:txBody>
      </p:sp>
      <p:sp>
        <p:nvSpPr>
          <p:cNvPr id="6" name="TextBox 5">
            <a:extLst>
              <a:ext uri="{FF2B5EF4-FFF2-40B4-BE49-F238E27FC236}">
                <a16:creationId xmlns:a16="http://schemas.microsoft.com/office/drawing/2014/main" id="{2117D4EF-865E-5810-BC49-45F2C8C89902}"/>
              </a:ext>
            </a:extLst>
          </p:cNvPr>
          <p:cNvSpPr txBox="1"/>
          <p:nvPr/>
        </p:nvSpPr>
        <p:spPr>
          <a:xfrm>
            <a:off x="4326839" y="2697098"/>
            <a:ext cx="4134465" cy="3293209"/>
          </a:xfrm>
          <a:prstGeom prst="rect">
            <a:avLst/>
          </a:prstGeom>
          <a:noFill/>
        </p:spPr>
        <p:txBody>
          <a:bodyPr wrap="none" rtlCol="0">
            <a:spAutoFit/>
          </a:bodyPr>
          <a:lstStyle/>
          <a:p>
            <a:r>
              <a:rPr lang="en-US" sz="1600" b="1" dirty="0">
                <a:latin typeface="Courier New" panose="02070309020205020404" pitchFamily="49" charset="0"/>
                <a:cs typeface="Courier New" panose="02070309020205020404" pitchFamily="49" charset="0"/>
              </a:rPr>
              <a:t>Set register X2 to the next byte</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The letter 'H'</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Set A2 to 0 (Stores X2 at 0x00)</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Set register X2 to the next byte</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The letter '</a:t>
            </a:r>
            <a:r>
              <a:rPr lang="en-US" sz="1600" b="1" dirty="0" err="1">
                <a:latin typeface="Courier New" panose="02070309020205020404" pitchFamily="49" charset="0"/>
                <a:cs typeface="Courier New" panose="02070309020205020404" pitchFamily="49" charset="0"/>
              </a:rPr>
              <a:t>i</a:t>
            </a:r>
            <a:r>
              <a:rPr lang="en-US" sz="1600" b="1" dirty="0">
                <a:latin typeface="Courier New" panose="02070309020205020404" pitchFamily="49" charset="0"/>
                <a:cs typeface="Courier New" panose="02070309020205020404" pitchFamily="49" charset="0"/>
              </a:rPr>
              <a:t>'</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Add 1 to A2 (Stores X2 at 0x01)</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Halt and Print</a:t>
            </a:r>
          </a:p>
        </p:txBody>
      </p:sp>
    </p:spTree>
    <p:extLst>
      <p:ext uri="{BB962C8B-B14F-4D97-AF65-F5344CB8AC3E}">
        <p14:creationId xmlns:p14="http://schemas.microsoft.com/office/powerpoint/2010/main" val="22343819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753BF6-C927-14B3-98FD-FEB92BF419CA}"/>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09C64021-E384-6E4A-AD9E-2DEAA5342CC7}"/>
              </a:ext>
            </a:extLst>
          </p:cNvPr>
          <p:cNvSpPr/>
          <p:nvPr/>
        </p:nvSpPr>
        <p:spPr>
          <a:xfrm>
            <a:off x="7877375" y="881091"/>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 name="TextBox 8">
            <a:extLst>
              <a:ext uri="{FF2B5EF4-FFF2-40B4-BE49-F238E27FC236}">
                <a16:creationId xmlns:a16="http://schemas.microsoft.com/office/drawing/2014/main" id="{D824CDF2-FCBB-F9F3-3700-570BE42C928C}"/>
              </a:ext>
            </a:extLst>
          </p:cNvPr>
          <p:cNvSpPr txBox="1"/>
          <p:nvPr/>
        </p:nvSpPr>
        <p:spPr>
          <a:xfrm>
            <a:off x="7788103" y="542324"/>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A0</a:t>
            </a:r>
          </a:p>
        </p:txBody>
      </p:sp>
      <p:sp>
        <p:nvSpPr>
          <p:cNvPr id="28" name="Rectangle 27">
            <a:extLst>
              <a:ext uri="{FF2B5EF4-FFF2-40B4-BE49-F238E27FC236}">
                <a16:creationId xmlns:a16="http://schemas.microsoft.com/office/drawing/2014/main" id="{EE09E85B-B31D-D58C-4BE2-C5DCD5D877CD}"/>
              </a:ext>
            </a:extLst>
          </p:cNvPr>
          <p:cNvSpPr/>
          <p:nvPr/>
        </p:nvSpPr>
        <p:spPr>
          <a:xfrm>
            <a:off x="5028036" y="887471"/>
            <a:ext cx="739227" cy="36933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29" name="TextBox 28">
            <a:extLst>
              <a:ext uri="{FF2B5EF4-FFF2-40B4-BE49-F238E27FC236}">
                <a16:creationId xmlns:a16="http://schemas.microsoft.com/office/drawing/2014/main" id="{4351BE84-30A6-73AC-1F26-BCD8C8D29F84}"/>
              </a:ext>
            </a:extLst>
          </p:cNvPr>
          <p:cNvSpPr txBox="1"/>
          <p:nvPr/>
        </p:nvSpPr>
        <p:spPr>
          <a:xfrm>
            <a:off x="4933497" y="541118"/>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PC</a:t>
            </a:r>
          </a:p>
        </p:txBody>
      </p:sp>
      <p:sp>
        <p:nvSpPr>
          <p:cNvPr id="30" name="Rectangle 29">
            <a:extLst>
              <a:ext uri="{FF2B5EF4-FFF2-40B4-BE49-F238E27FC236}">
                <a16:creationId xmlns:a16="http://schemas.microsoft.com/office/drawing/2014/main" id="{5F7ADA0A-CE6B-FE1E-7C73-063CFCC401D9}"/>
              </a:ext>
            </a:extLst>
          </p:cNvPr>
          <p:cNvSpPr/>
          <p:nvPr/>
        </p:nvSpPr>
        <p:spPr>
          <a:xfrm>
            <a:off x="6046348" y="892276"/>
            <a:ext cx="602281"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&lt;=&gt;</a:t>
            </a:r>
          </a:p>
        </p:txBody>
      </p:sp>
      <p:sp>
        <p:nvSpPr>
          <p:cNvPr id="31" name="TextBox 30">
            <a:extLst>
              <a:ext uri="{FF2B5EF4-FFF2-40B4-BE49-F238E27FC236}">
                <a16:creationId xmlns:a16="http://schemas.microsoft.com/office/drawing/2014/main" id="{0E893C63-8945-DD7A-7272-6B4F9E869FDF}"/>
              </a:ext>
            </a:extLst>
          </p:cNvPr>
          <p:cNvSpPr txBox="1"/>
          <p:nvPr/>
        </p:nvSpPr>
        <p:spPr>
          <a:xfrm>
            <a:off x="5948969" y="569110"/>
            <a:ext cx="767180"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CMP</a:t>
            </a:r>
          </a:p>
        </p:txBody>
      </p:sp>
      <p:sp>
        <p:nvSpPr>
          <p:cNvPr id="32" name="Rectangle 31">
            <a:extLst>
              <a:ext uri="{FF2B5EF4-FFF2-40B4-BE49-F238E27FC236}">
                <a16:creationId xmlns:a16="http://schemas.microsoft.com/office/drawing/2014/main" id="{1651D874-2468-F254-904D-64BF12D2EE41}"/>
              </a:ext>
            </a:extLst>
          </p:cNvPr>
          <p:cNvSpPr/>
          <p:nvPr/>
        </p:nvSpPr>
        <p:spPr>
          <a:xfrm>
            <a:off x="7875227" y="2697991"/>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10000110</a:t>
            </a:r>
          </a:p>
        </p:txBody>
      </p:sp>
      <p:sp>
        <p:nvSpPr>
          <p:cNvPr id="33" name="TextBox 32">
            <a:extLst>
              <a:ext uri="{FF2B5EF4-FFF2-40B4-BE49-F238E27FC236}">
                <a16:creationId xmlns:a16="http://schemas.microsoft.com/office/drawing/2014/main" id="{24DB1DF6-CE37-524E-C370-84D8EF5534F2}"/>
              </a:ext>
            </a:extLst>
          </p:cNvPr>
          <p:cNvSpPr txBox="1"/>
          <p:nvPr/>
        </p:nvSpPr>
        <p:spPr>
          <a:xfrm>
            <a:off x="7081082" y="2697098"/>
            <a:ext cx="736099" cy="369332"/>
          </a:xfrm>
          <a:prstGeom prst="rect">
            <a:avLst/>
          </a:prstGeom>
          <a:solidFill>
            <a:srgbClr val="FFC000"/>
          </a:solid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34" name="Rectangle 33">
            <a:extLst>
              <a:ext uri="{FF2B5EF4-FFF2-40B4-BE49-F238E27FC236}">
                <a16:creationId xmlns:a16="http://schemas.microsoft.com/office/drawing/2014/main" id="{E3C22CAF-7567-A873-764F-04698048E056}"/>
              </a:ext>
            </a:extLst>
          </p:cNvPr>
          <p:cNvSpPr/>
          <p:nvPr/>
        </p:nvSpPr>
        <p:spPr>
          <a:xfrm>
            <a:off x="7875226" y="3181188"/>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01001000</a:t>
            </a:r>
          </a:p>
        </p:txBody>
      </p:sp>
      <p:sp>
        <p:nvSpPr>
          <p:cNvPr id="35" name="TextBox 34">
            <a:extLst>
              <a:ext uri="{FF2B5EF4-FFF2-40B4-BE49-F238E27FC236}">
                <a16:creationId xmlns:a16="http://schemas.microsoft.com/office/drawing/2014/main" id="{B8A87362-8E86-F0AC-7710-E24C9657E45F}"/>
              </a:ext>
            </a:extLst>
          </p:cNvPr>
          <p:cNvSpPr txBox="1"/>
          <p:nvPr/>
        </p:nvSpPr>
        <p:spPr>
          <a:xfrm>
            <a:off x="7072118" y="3158779"/>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36" name="Rectangle 35">
            <a:extLst>
              <a:ext uri="{FF2B5EF4-FFF2-40B4-BE49-F238E27FC236}">
                <a16:creationId xmlns:a16="http://schemas.microsoft.com/office/drawing/2014/main" id="{C0A13754-00CF-44D9-47E1-2C48E060AFC8}"/>
              </a:ext>
            </a:extLst>
          </p:cNvPr>
          <p:cNvSpPr/>
          <p:nvPr/>
        </p:nvSpPr>
        <p:spPr>
          <a:xfrm>
            <a:off x="7879710" y="3684105"/>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01000010</a:t>
            </a:r>
          </a:p>
        </p:txBody>
      </p:sp>
      <p:sp>
        <p:nvSpPr>
          <p:cNvPr id="37" name="TextBox 36">
            <a:extLst>
              <a:ext uri="{FF2B5EF4-FFF2-40B4-BE49-F238E27FC236}">
                <a16:creationId xmlns:a16="http://schemas.microsoft.com/office/drawing/2014/main" id="{5F65E0CB-A745-A11A-5D3E-2B6F38DEC1BA}"/>
              </a:ext>
            </a:extLst>
          </p:cNvPr>
          <p:cNvSpPr txBox="1"/>
          <p:nvPr/>
        </p:nvSpPr>
        <p:spPr>
          <a:xfrm>
            <a:off x="7085565" y="368321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38" name="Rectangle 37">
            <a:extLst>
              <a:ext uri="{FF2B5EF4-FFF2-40B4-BE49-F238E27FC236}">
                <a16:creationId xmlns:a16="http://schemas.microsoft.com/office/drawing/2014/main" id="{3D67083C-212B-F510-5F99-28112340EF52}"/>
              </a:ext>
            </a:extLst>
          </p:cNvPr>
          <p:cNvSpPr/>
          <p:nvPr/>
        </p:nvSpPr>
        <p:spPr>
          <a:xfrm>
            <a:off x="7879709" y="4167302"/>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10000110</a:t>
            </a:r>
          </a:p>
        </p:txBody>
      </p:sp>
      <p:sp>
        <p:nvSpPr>
          <p:cNvPr id="39" name="TextBox 38">
            <a:extLst>
              <a:ext uri="{FF2B5EF4-FFF2-40B4-BE49-F238E27FC236}">
                <a16:creationId xmlns:a16="http://schemas.microsoft.com/office/drawing/2014/main" id="{349CA372-BB6B-2820-8A3E-4D6027A63930}"/>
              </a:ext>
            </a:extLst>
          </p:cNvPr>
          <p:cNvSpPr txBox="1"/>
          <p:nvPr/>
        </p:nvSpPr>
        <p:spPr>
          <a:xfrm>
            <a:off x="7076601" y="4144893"/>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40" name="Rectangle 39">
            <a:extLst>
              <a:ext uri="{FF2B5EF4-FFF2-40B4-BE49-F238E27FC236}">
                <a16:creationId xmlns:a16="http://schemas.microsoft.com/office/drawing/2014/main" id="{4C62F80C-0373-97DA-BF6A-1857B69A7600}"/>
              </a:ext>
            </a:extLst>
          </p:cNvPr>
          <p:cNvSpPr/>
          <p:nvPr/>
        </p:nvSpPr>
        <p:spPr>
          <a:xfrm>
            <a:off x="7875225" y="4679180"/>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01101001</a:t>
            </a:r>
          </a:p>
        </p:txBody>
      </p:sp>
      <p:sp>
        <p:nvSpPr>
          <p:cNvPr id="41" name="TextBox 40">
            <a:extLst>
              <a:ext uri="{FF2B5EF4-FFF2-40B4-BE49-F238E27FC236}">
                <a16:creationId xmlns:a16="http://schemas.microsoft.com/office/drawing/2014/main" id="{244CC75A-7BFF-DBF1-663C-9FC3E6ED7F34}"/>
              </a:ext>
            </a:extLst>
          </p:cNvPr>
          <p:cNvSpPr txBox="1"/>
          <p:nvPr/>
        </p:nvSpPr>
        <p:spPr>
          <a:xfrm>
            <a:off x="7081080" y="467828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42" name="Rectangle 41">
            <a:extLst>
              <a:ext uri="{FF2B5EF4-FFF2-40B4-BE49-F238E27FC236}">
                <a16:creationId xmlns:a16="http://schemas.microsoft.com/office/drawing/2014/main" id="{315ADDBA-BA13-AD07-741A-F2432BDBDF24}"/>
              </a:ext>
            </a:extLst>
          </p:cNvPr>
          <p:cNvSpPr/>
          <p:nvPr/>
        </p:nvSpPr>
        <p:spPr>
          <a:xfrm>
            <a:off x="7875224" y="5162377"/>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01010010</a:t>
            </a:r>
          </a:p>
        </p:txBody>
      </p:sp>
      <p:sp>
        <p:nvSpPr>
          <p:cNvPr id="43" name="TextBox 42">
            <a:extLst>
              <a:ext uri="{FF2B5EF4-FFF2-40B4-BE49-F238E27FC236}">
                <a16:creationId xmlns:a16="http://schemas.microsoft.com/office/drawing/2014/main" id="{A02BD6B9-77FF-62FD-7969-67B94DED9F03}"/>
              </a:ext>
            </a:extLst>
          </p:cNvPr>
          <p:cNvSpPr txBox="1"/>
          <p:nvPr/>
        </p:nvSpPr>
        <p:spPr>
          <a:xfrm>
            <a:off x="7072116" y="513996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83" name="Rectangle 82">
            <a:extLst>
              <a:ext uri="{FF2B5EF4-FFF2-40B4-BE49-F238E27FC236}">
                <a16:creationId xmlns:a16="http://schemas.microsoft.com/office/drawing/2014/main" id="{1D253D90-44D2-76D4-75A6-84E80FEDE57F}"/>
              </a:ext>
            </a:extLst>
          </p:cNvPr>
          <p:cNvSpPr/>
          <p:nvPr/>
        </p:nvSpPr>
        <p:spPr>
          <a:xfrm>
            <a:off x="10664333" y="2698885"/>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4" name="TextBox 83">
            <a:extLst>
              <a:ext uri="{FF2B5EF4-FFF2-40B4-BE49-F238E27FC236}">
                <a16:creationId xmlns:a16="http://schemas.microsoft.com/office/drawing/2014/main" id="{94812130-BB40-263F-C39F-2FC121E2D635}"/>
              </a:ext>
            </a:extLst>
          </p:cNvPr>
          <p:cNvSpPr txBox="1"/>
          <p:nvPr/>
        </p:nvSpPr>
        <p:spPr>
          <a:xfrm>
            <a:off x="9870188" y="269799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85" name="Rectangle 84">
            <a:extLst>
              <a:ext uri="{FF2B5EF4-FFF2-40B4-BE49-F238E27FC236}">
                <a16:creationId xmlns:a16="http://schemas.microsoft.com/office/drawing/2014/main" id="{1B954534-52D6-1C8F-AD9C-8C96C49C7D90}"/>
              </a:ext>
            </a:extLst>
          </p:cNvPr>
          <p:cNvSpPr/>
          <p:nvPr/>
        </p:nvSpPr>
        <p:spPr>
          <a:xfrm>
            <a:off x="10664332" y="3182082"/>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6" name="TextBox 85">
            <a:extLst>
              <a:ext uri="{FF2B5EF4-FFF2-40B4-BE49-F238E27FC236}">
                <a16:creationId xmlns:a16="http://schemas.microsoft.com/office/drawing/2014/main" id="{6CC2328A-571F-15CB-4006-5429A09317C3}"/>
              </a:ext>
            </a:extLst>
          </p:cNvPr>
          <p:cNvSpPr txBox="1"/>
          <p:nvPr/>
        </p:nvSpPr>
        <p:spPr>
          <a:xfrm>
            <a:off x="9861224" y="3159673"/>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87" name="Rectangle 86">
            <a:extLst>
              <a:ext uri="{FF2B5EF4-FFF2-40B4-BE49-F238E27FC236}">
                <a16:creationId xmlns:a16="http://schemas.microsoft.com/office/drawing/2014/main" id="{5125FEAF-C89F-F25F-2DE9-E92468FF2DCD}"/>
              </a:ext>
            </a:extLst>
          </p:cNvPr>
          <p:cNvSpPr/>
          <p:nvPr/>
        </p:nvSpPr>
        <p:spPr>
          <a:xfrm>
            <a:off x="10668816" y="3684999"/>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8" name="TextBox 87">
            <a:extLst>
              <a:ext uri="{FF2B5EF4-FFF2-40B4-BE49-F238E27FC236}">
                <a16:creationId xmlns:a16="http://schemas.microsoft.com/office/drawing/2014/main" id="{B21F0F83-0AC1-277A-1A04-CF18B86DC0CC}"/>
              </a:ext>
            </a:extLst>
          </p:cNvPr>
          <p:cNvSpPr txBox="1"/>
          <p:nvPr/>
        </p:nvSpPr>
        <p:spPr>
          <a:xfrm>
            <a:off x="9874671" y="3684106"/>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89" name="Rectangle 88">
            <a:extLst>
              <a:ext uri="{FF2B5EF4-FFF2-40B4-BE49-F238E27FC236}">
                <a16:creationId xmlns:a16="http://schemas.microsoft.com/office/drawing/2014/main" id="{FB97F7E3-9B5D-B058-4505-C053A7EB62B6}"/>
              </a:ext>
            </a:extLst>
          </p:cNvPr>
          <p:cNvSpPr/>
          <p:nvPr/>
        </p:nvSpPr>
        <p:spPr>
          <a:xfrm>
            <a:off x="10668815" y="4168196"/>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0" name="TextBox 89">
            <a:extLst>
              <a:ext uri="{FF2B5EF4-FFF2-40B4-BE49-F238E27FC236}">
                <a16:creationId xmlns:a16="http://schemas.microsoft.com/office/drawing/2014/main" id="{094C6857-75AB-B17D-CC93-9BD1B926B1B6}"/>
              </a:ext>
            </a:extLst>
          </p:cNvPr>
          <p:cNvSpPr txBox="1"/>
          <p:nvPr/>
        </p:nvSpPr>
        <p:spPr>
          <a:xfrm>
            <a:off x="9865707" y="414578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91" name="Rectangle 90">
            <a:extLst>
              <a:ext uri="{FF2B5EF4-FFF2-40B4-BE49-F238E27FC236}">
                <a16:creationId xmlns:a16="http://schemas.microsoft.com/office/drawing/2014/main" id="{05821BC4-BB8B-8947-44EB-AF595937121E}"/>
              </a:ext>
            </a:extLst>
          </p:cNvPr>
          <p:cNvSpPr/>
          <p:nvPr/>
        </p:nvSpPr>
        <p:spPr>
          <a:xfrm>
            <a:off x="10664331" y="4680074"/>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2" name="TextBox 91">
            <a:extLst>
              <a:ext uri="{FF2B5EF4-FFF2-40B4-BE49-F238E27FC236}">
                <a16:creationId xmlns:a16="http://schemas.microsoft.com/office/drawing/2014/main" id="{A3C347D8-ADE7-FC4B-4806-DE493023AB96}"/>
              </a:ext>
            </a:extLst>
          </p:cNvPr>
          <p:cNvSpPr txBox="1"/>
          <p:nvPr/>
        </p:nvSpPr>
        <p:spPr>
          <a:xfrm>
            <a:off x="9870186" y="4679181"/>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93" name="Rectangle 92">
            <a:extLst>
              <a:ext uri="{FF2B5EF4-FFF2-40B4-BE49-F238E27FC236}">
                <a16:creationId xmlns:a16="http://schemas.microsoft.com/office/drawing/2014/main" id="{B8B95636-F245-8923-B2BF-D84ECB5A5E7F}"/>
              </a:ext>
            </a:extLst>
          </p:cNvPr>
          <p:cNvSpPr/>
          <p:nvPr/>
        </p:nvSpPr>
        <p:spPr>
          <a:xfrm>
            <a:off x="10664330" y="5163271"/>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4" name="TextBox 93">
            <a:extLst>
              <a:ext uri="{FF2B5EF4-FFF2-40B4-BE49-F238E27FC236}">
                <a16:creationId xmlns:a16="http://schemas.microsoft.com/office/drawing/2014/main" id="{C929B7E1-D36E-40B6-4986-EDC8C1D8BEDA}"/>
              </a:ext>
            </a:extLst>
          </p:cNvPr>
          <p:cNvSpPr txBox="1"/>
          <p:nvPr/>
        </p:nvSpPr>
        <p:spPr>
          <a:xfrm>
            <a:off x="9861222" y="514086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103" name="Title 102">
            <a:extLst>
              <a:ext uri="{FF2B5EF4-FFF2-40B4-BE49-F238E27FC236}">
                <a16:creationId xmlns:a16="http://schemas.microsoft.com/office/drawing/2014/main" id="{3C667CEA-7470-404E-0EA7-8086020851BE}"/>
              </a:ext>
            </a:extLst>
          </p:cNvPr>
          <p:cNvSpPr>
            <a:spLocks noGrp="1"/>
          </p:cNvSpPr>
          <p:nvPr>
            <p:ph type="title"/>
          </p:nvPr>
        </p:nvSpPr>
        <p:spPr>
          <a:xfrm>
            <a:off x="838200" y="365125"/>
            <a:ext cx="3922762" cy="1325563"/>
          </a:xfrm>
        </p:spPr>
        <p:txBody>
          <a:bodyPr/>
          <a:lstStyle/>
          <a:p>
            <a:r>
              <a:rPr lang="en-US" dirty="0"/>
              <a:t>CDC8512 Architecture</a:t>
            </a:r>
          </a:p>
        </p:txBody>
      </p:sp>
      <p:sp>
        <p:nvSpPr>
          <p:cNvPr id="78" name="Content Placeholder 77">
            <a:extLst>
              <a:ext uri="{FF2B5EF4-FFF2-40B4-BE49-F238E27FC236}">
                <a16:creationId xmlns:a16="http://schemas.microsoft.com/office/drawing/2014/main" id="{BD15B0D8-329B-DB53-A56D-AB6D8EA295EF}"/>
              </a:ext>
            </a:extLst>
          </p:cNvPr>
          <p:cNvSpPr>
            <a:spLocks noGrp="1"/>
          </p:cNvSpPr>
          <p:nvPr>
            <p:ph idx="1"/>
          </p:nvPr>
        </p:nvSpPr>
        <p:spPr>
          <a:xfrm>
            <a:off x="838200" y="1825625"/>
            <a:ext cx="5432471" cy="4140099"/>
          </a:xfrm>
        </p:spPr>
        <p:txBody>
          <a:bodyPr/>
          <a:lstStyle/>
          <a:p>
            <a:r>
              <a:rPr lang="en-US" dirty="0"/>
              <a:t>Start the program</a:t>
            </a:r>
          </a:p>
          <a:p>
            <a:r>
              <a:rPr lang="en-US" dirty="0"/>
              <a:t>Out first instruction is a two byte instruction</a:t>
            </a:r>
          </a:p>
          <a:p>
            <a:pPr lvl="1"/>
            <a:r>
              <a:rPr lang="en-US" dirty="0"/>
              <a:t>0x00 Sets X2 to the byte at 0x01</a:t>
            </a:r>
          </a:p>
          <a:p>
            <a:pPr lvl="1"/>
            <a:r>
              <a:rPr lang="en-US" dirty="0"/>
              <a:t>Advances the PC by 2</a:t>
            </a:r>
          </a:p>
          <a:p>
            <a:r>
              <a:rPr lang="en-US" dirty="0"/>
              <a:t>The byte at 0x01 is the ASCII letter for 'H' (0x68)</a:t>
            </a:r>
          </a:p>
          <a:p>
            <a:endParaRPr lang="en-US" dirty="0"/>
          </a:p>
          <a:p>
            <a:endParaRPr lang="en-US" dirty="0"/>
          </a:p>
          <a:p>
            <a:endParaRPr lang="en-US" dirty="0"/>
          </a:p>
        </p:txBody>
      </p:sp>
      <p:sp>
        <p:nvSpPr>
          <p:cNvPr id="25" name="Rectangle 24">
            <a:extLst>
              <a:ext uri="{FF2B5EF4-FFF2-40B4-BE49-F238E27FC236}">
                <a16:creationId xmlns:a16="http://schemas.microsoft.com/office/drawing/2014/main" id="{234CEB9C-6AAC-BAF3-5348-2A01623FD80B}"/>
              </a:ext>
            </a:extLst>
          </p:cNvPr>
          <p:cNvSpPr/>
          <p:nvPr/>
        </p:nvSpPr>
        <p:spPr>
          <a:xfrm>
            <a:off x="6849967" y="898202"/>
            <a:ext cx="602281"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a:t>
            </a:r>
          </a:p>
        </p:txBody>
      </p:sp>
      <p:sp>
        <p:nvSpPr>
          <p:cNvPr id="26" name="TextBox 25">
            <a:extLst>
              <a:ext uri="{FF2B5EF4-FFF2-40B4-BE49-F238E27FC236}">
                <a16:creationId xmlns:a16="http://schemas.microsoft.com/office/drawing/2014/main" id="{C32A5C66-A1B4-4166-2EA6-F11C785A33A4}"/>
              </a:ext>
            </a:extLst>
          </p:cNvPr>
          <p:cNvSpPr txBox="1"/>
          <p:nvPr/>
        </p:nvSpPr>
        <p:spPr>
          <a:xfrm>
            <a:off x="6784930" y="55902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Mode</a:t>
            </a:r>
          </a:p>
        </p:txBody>
      </p:sp>
      <p:sp>
        <p:nvSpPr>
          <p:cNvPr id="64" name="Rectangle 63">
            <a:extLst>
              <a:ext uri="{FF2B5EF4-FFF2-40B4-BE49-F238E27FC236}">
                <a16:creationId xmlns:a16="http://schemas.microsoft.com/office/drawing/2014/main" id="{181CFAA1-9700-613B-35AF-64844202AECB}"/>
              </a:ext>
            </a:extLst>
          </p:cNvPr>
          <p:cNvSpPr/>
          <p:nvPr/>
        </p:nvSpPr>
        <p:spPr>
          <a:xfrm>
            <a:off x="8918417" y="891822"/>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65" name="TextBox 64">
            <a:extLst>
              <a:ext uri="{FF2B5EF4-FFF2-40B4-BE49-F238E27FC236}">
                <a16:creationId xmlns:a16="http://schemas.microsoft.com/office/drawing/2014/main" id="{EA42DD44-1900-95C1-0431-97DC9F4D6B68}"/>
              </a:ext>
            </a:extLst>
          </p:cNvPr>
          <p:cNvSpPr txBox="1"/>
          <p:nvPr/>
        </p:nvSpPr>
        <p:spPr>
          <a:xfrm>
            <a:off x="8829145" y="553055"/>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A1</a:t>
            </a:r>
          </a:p>
        </p:txBody>
      </p:sp>
      <p:sp>
        <p:nvSpPr>
          <p:cNvPr id="66" name="Rectangle 65">
            <a:extLst>
              <a:ext uri="{FF2B5EF4-FFF2-40B4-BE49-F238E27FC236}">
                <a16:creationId xmlns:a16="http://schemas.microsoft.com/office/drawing/2014/main" id="{ADA03EB7-7040-D15F-EA71-D47D9E751982}"/>
              </a:ext>
            </a:extLst>
          </p:cNvPr>
          <p:cNvSpPr/>
          <p:nvPr/>
        </p:nvSpPr>
        <p:spPr>
          <a:xfrm>
            <a:off x="9961608" y="891822"/>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67" name="TextBox 66">
            <a:extLst>
              <a:ext uri="{FF2B5EF4-FFF2-40B4-BE49-F238E27FC236}">
                <a16:creationId xmlns:a16="http://schemas.microsoft.com/office/drawing/2014/main" id="{518BB35C-40B3-DEBB-7E9D-AC2DE8CCAC3F}"/>
              </a:ext>
            </a:extLst>
          </p:cNvPr>
          <p:cNvSpPr txBox="1"/>
          <p:nvPr/>
        </p:nvSpPr>
        <p:spPr>
          <a:xfrm>
            <a:off x="9872336" y="553055"/>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A2</a:t>
            </a:r>
          </a:p>
        </p:txBody>
      </p:sp>
      <p:sp>
        <p:nvSpPr>
          <p:cNvPr id="68" name="Rectangle 67">
            <a:extLst>
              <a:ext uri="{FF2B5EF4-FFF2-40B4-BE49-F238E27FC236}">
                <a16:creationId xmlns:a16="http://schemas.microsoft.com/office/drawing/2014/main" id="{D4B87FF7-6474-9CE8-D201-5714FF71BD60}"/>
              </a:ext>
            </a:extLst>
          </p:cNvPr>
          <p:cNvSpPr/>
          <p:nvPr/>
        </p:nvSpPr>
        <p:spPr>
          <a:xfrm>
            <a:off x="11002650" y="902553"/>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69" name="TextBox 68">
            <a:extLst>
              <a:ext uri="{FF2B5EF4-FFF2-40B4-BE49-F238E27FC236}">
                <a16:creationId xmlns:a16="http://schemas.microsoft.com/office/drawing/2014/main" id="{FCF9112D-866A-4F6D-96AD-E0C9EFDF1492}"/>
              </a:ext>
            </a:extLst>
          </p:cNvPr>
          <p:cNvSpPr txBox="1"/>
          <p:nvPr/>
        </p:nvSpPr>
        <p:spPr>
          <a:xfrm>
            <a:off x="10913378" y="563786"/>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A3</a:t>
            </a:r>
          </a:p>
        </p:txBody>
      </p:sp>
      <p:sp>
        <p:nvSpPr>
          <p:cNvPr id="70" name="Rectangle 69">
            <a:extLst>
              <a:ext uri="{FF2B5EF4-FFF2-40B4-BE49-F238E27FC236}">
                <a16:creationId xmlns:a16="http://schemas.microsoft.com/office/drawing/2014/main" id="{7AD337AD-282B-AE26-96B5-C4EF94873298}"/>
              </a:ext>
            </a:extLst>
          </p:cNvPr>
          <p:cNvSpPr/>
          <p:nvPr/>
        </p:nvSpPr>
        <p:spPr>
          <a:xfrm>
            <a:off x="7875227" y="1793345"/>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1" name="TextBox 70">
            <a:extLst>
              <a:ext uri="{FF2B5EF4-FFF2-40B4-BE49-F238E27FC236}">
                <a16:creationId xmlns:a16="http://schemas.microsoft.com/office/drawing/2014/main" id="{4C0905D8-630A-AA85-FCAD-95C18F769B53}"/>
              </a:ext>
            </a:extLst>
          </p:cNvPr>
          <p:cNvSpPr txBox="1"/>
          <p:nvPr/>
        </p:nvSpPr>
        <p:spPr>
          <a:xfrm>
            <a:off x="7785955" y="1454578"/>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X0</a:t>
            </a:r>
          </a:p>
        </p:txBody>
      </p:sp>
      <p:sp>
        <p:nvSpPr>
          <p:cNvPr id="72" name="Rectangle 71">
            <a:extLst>
              <a:ext uri="{FF2B5EF4-FFF2-40B4-BE49-F238E27FC236}">
                <a16:creationId xmlns:a16="http://schemas.microsoft.com/office/drawing/2014/main" id="{C45C6F11-68E0-4AFD-E27A-5644F621FC49}"/>
              </a:ext>
            </a:extLst>
          </p:cNvPr>
          <p:cNvSpPr/>
          <p:nvPr/>
        </p:nvSpPr>
        <p:spPr>
          <a:xfrm>
            <a:off x="8916269" y="1804076"/>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3" name="TextBox 72">
            <a:extLst>
              <a:ext uri="{FF2B5EF4-FFF2-40B4-BE49-F238E27FC236}">
                <a16:creationId xmlns:a16="http://schemas.microsoft.com/office/drawing/2014/main" id="{EB2D8AC0-3D0D-5C0B-DAE2-07AE9D175A95}"/>
              </a:ext>
            </a:extLst>
          </p:cNvPr>
          <p:cNvSpPr txBox="1"/>
          <p:nvPr/>
        </p:nvSpPr>
        <p:spPr>
          <a:xfrm>
            <a:off x="8826997" y="1465309"/>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X1</a:t>
            </a:r>
          </a:p>
        </p:txBody>
      </p:sp>
      <p:sp>
        <p:nvSpPr>
          <p:cNvPr id="74" name="Rectangle 73">
            <a:extLst>
              <a:ext uri="{FF2B5EF4-FFF2-40B4-BE49-F238E27FC236}">
                <a16:creationId xmlns:a16="http://schemas.microsoft.com/office/drawing/2014/main" id="{2E5D6C00-0FDA-A903-0727-F3972C0BCF55}"/>
              </a:ext>
            </a:extLst>
          </p:cNvPr>
          <p:cNvSpPr/>
          <p:nvPr/>
        </p:nvSpPr>
        <p:spPr>
          <a:xfrm>
            <a:off x="9959460" y="1804076"/>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5" name="TextBox 74">
            <a:extLst>
              <a:ext uri="{FF2B5EF4-FFF2-40B4-BE49-F238E27FC236}">
                <a16:creationId xmlns:a16="http://schemas.microsoft.com/office/drawing/2014/main" id="{0E97734F-9CEB-2AC2-A096-4957A21DF3E0}"/>
              </a:ext>
            </a:extLst>
          </p:cNvPr>
          <p:cNvSpPr txBox="1"/>
          <p:nvPr/>
        </p:nvSpPr>
        <p:spPr>
          <a:xfrm>
            <a:off x="9870188" y="1465309"/>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X2</a:t>
            </a:r>
          </a:p>
        </p:txBody>
      </p:sp>
      <p:sp>
        <p:nvSpPr>
          <p:cNvPr id="76" name="Rectangle 75">
            <a:extLst>
              <a:ext uri="{FF2B5EF4-FFF2-40B4-BE49-F238E27FC236}">
                <a16:creationId xmlns:a16="http://schemas.microsoft.com/office/drawing/2014/main" id="{2910F2DC-DCA7-DA3C-CC9A-2AFBD46E160D}"/>
              </a:ext>
            </a:extLst>
          </p:cNvPr>
          <p:cNvSpPr/>
          <p:nvPr/>
        </p:nvSpPr>
        <p:spPr>
          <a:xfrm>
            <a:off x="11000502" y="1814807"/>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7" name="TextBox 76">
            <a:extLst>
              <a:ext uri="{FF2B5EF4-FFF2-40B4-BE49-F238E27FC236}">
                <a16:creationId xmlns:a16="http://schemas.microsoft.com/office/drawing/2014/main" id="{88352067-EA11-A723-DCF2-5D9F991F17D6}"/>
              </a:ext>
            </a:extLst>
          </p:cNvPr>
          <p:cNvSpPr txBox="1"/>
          <p:nvPr/>
        </p:nvSpPr>
        <p:spPr>
          <a:xfrm>
            <a:off x="10911230" y="1476040"/>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X3</a:t>
            </a:r>
          </a:p>
        </p:txBody>
      </p:sp>
      <p:sp>
        <p:nvSpPr>
          <p:cNvPr id="2" name="Rectangle 1">
            <a:extLst>
              <a:ext uri="{FF2B5EF4-FFF2-40B4-BE49-F238E27FC236}">
                <a16:creationId xmlns:a16="http://schemas.microsoft.com/office/drawing/2014/main" id="{0144C3E1-8162-A6CB-6DDD-DE6AD47438D5}"/>
              </a:ext>
            </a:extLst>
          </p:cNvPr>
          <p:cNvSpPr/>
          <p:nvPr/>
        </p:nvSpPr>
        <p:spPr>
          <a:xfrm>
            <a:off x="10664330" y="5658571"/>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3" name="TextBox 2">
            <a:extLst>
              <a:ext uri="{FF2B5EF4-FFF2-40B4-BE49-F238E27FC236}">
                <a16:creationId xmlns:a16="http://schemas.microsoft.com/office/drawing/2014/main" id="{3E619F38-8F5B-BA7D-0BD8-BCD3ABE54585}"/>
              </a:ext>
            </a:extLst>
          </p:cNvPr>
          <p:cNvSpPr txBox="1"/>
          <p:nvPr/>
        </p:nvSpPr>
        <p:spPr>
          <a:xfrm>
            <a:off x="9861222" y="563616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0x06</a:t>
            </a:r>
          </a:p>
        </p:txBody>
      </p:sp>
      <p:sp>
        <p:nvSpPr>
          <p:cNvPr id="4" name="Rectangle 3">
            <a:extLst>
              <a:ext uri="{FF2B5EF4-FFF2-40B4-BE49-F238E27FC236}">
                <a16:creationId xmlns:a16="http://schemas.microsoft.com/office/drawing/2014/main" id="{555DFF49-1AE9-1536-8187-079E27249BAC}"/>
              </a:ext>
            </a:extLst>
          </p:cNvPr>
          <p:cNvSpPr/>
          <p:nvPr/>
        </p:nvSpPr>
        <p:spPr>
          <a:xfrm>
            <a:off x="7875224" y="5676727"/>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00000001</a:t>
            </a:r>
          </a:p>
        </p:txBody>
      </p:sp>
      <p:sp>
        <p:nvSpPr>
          <p:cNvPr id="5" name="TextBox 4">
            <a:extLst>
              <a:ext uri="{FF2B5EF4-FFF2-40B4-BE49-F238E27FC236}">
                <a16:creationId xmlns:a16="http://schemas.microsoft.com/office/drawing/2014/main" id="{264C89EF-F3A5-C962-9DD1-542DB0626547}"/>
              </a:ext>
            </a:extLst>
          </p:cNvPr>
          <p:cNvSpPr txBox="1"/>
          <p:nvPr/>
        </p:nvSpPr>
        <p:spPr>
          <a:xfrm>
            <a:off x="7072116" y="565431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0x06</a:t>
            </a:r>
          </a:p>
        </p:txBody>
      </p:sp>
    </p:spTree>
    <p:extLst>
      <p:ext uri="{BB962C8B-B14F-4D97-AF65-F5344CB8AC3E}">
        <p14:creationId xmlns:p14="http://schemas.microsoft.com/office/powerpoint/2010/main" val="31482467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888725-F00D-8709-93CB-667E44F24628}"/>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90FFEB2D-24CD-D8E6-CCDA-C82B13DC05F3}"/>
              </a:ext>
            </a:extLst>
          </p:cNvPr>
          <p:cNvSpPr/>
          <p:nvPr/>
        </p:nvSpPr>
        <p:spPr>
          <a:xfrm>
            <a:off x="7877375" y="881091"/>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 name="TextBox 8">
            <a:extLst>
              <a:ext uri="{FF2B5EF4-FFF2-40B4-BE49-F238E27FC236}">
                <a16:creationId xmlns:a16="http://schemas.microsoft.com/office/drawing/2014/main" id="{640BDE61-AC41-8E40-FA29-C749439C38D5}"/>
              </a:ext>
            </a:extLst>
          </p:cNvPr>
          <p:cNvSpPr txBox="1"/>
          <p:nvPr/>
        </p:nvSpPr>
        <p:spPr>
          <a:xfrm>
            <a:off x="7788103" y="542324"/>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A0</a:t>
            </a:r>
          </a:p>
        </p:txBody>
      </p:sp>
      <p:sp>
        <p:nvSpPr>
          <p:cNvPr id="28" name="Rectangle 27">
            <a:extLst>
              <a:ext uri="{FF2B5EF4-FFF2-40B4-BE49-F238E27FC236}">
                <a16:creationId xmlns:a16="http://schemas.microsoft.com/office/drawing/2014/main" id="{FA3229E7-EDC1-9090-7D3A-542FFD745670}"/>
              </a:ext>
            </a:extLst>
          </p:cNvPr>
          <p:cNvSpPr/>
          <p:nvPr/>
        </p:nvSpPr>
        <p:spPr>
          <a:xfrm>
            <a:off x="5028036" y="887471"/>
            <a:ext cx="739227" cy="36933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0x02</a:t>
            </a:r>
          </a:p>
        </p:txBody>
      </p:sp>
      <p:sp>
        <p:nvSpPr>
          <p:cNvPr id="29" name="TextBox 28">
            <a:extLst>
              <a:ext uri="{FF2B5EF4-FFF2-40B4-BE49-F238E27FC236}">
                <a16:creationId xmlns:a16="http://schemas.microsoft.com/office/drawing/2014/main" id="{B3B69529-CA2A-5302-AD36-965F1C0C3246}"/>
              </a:ext>
            </a:extLst>
          </p:cNvPr>
          <p:cNvSpPr txBox="1"/>
          <p:nvPr/>
        </p:nvSpPr>
        <p:spPr>
          <a:xfrm>
            <a:off x="4933497" y="541118"/>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PC</a:t>
            </a:r>
          </a:p>
        </p:txBody>
      </p:sp>
      <p:sp>
        <p:nvSpPr>
          <p:cNvPr id="30" name="Rectangle 29">
            <a:extLst>
              <a:ext uri="{FF2B5EF4-FFF2-40B4-BE49-F238E27FC236}">
                <a16:creationId xmlns:a16="http://schemas.microsoft.com/office/drawing/2014/main" id="{B7FF5945-6E10-578D-E9E6-7D643E9BF8F1}"/>
              </a:ext>
            </a:extLst>
          </p:cNvPr>
          <p:cNvSpPr/>
          <p:nvPr/>
        </p:nvSpPr>
        <p:spPr>
          <a:xfrm>
            <a:off x="6046348" y="892276"/>
            <a:ext cx="602281"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&lt;=&gt;</a:t>
            </a:r>
          </a:p>
        </p:txBody>
      </p:sp>
      <p:sp>
        <p:nvSpPr>
          <p:cNvPr id="31" name="TextBox 30">
            <a:extLst>
              <a:ext uri="{FF2B5EF4-FFF2-40B4-BE49-F238E27FC236}">
                <a16:creationId xmlns:a16="http://schemas.microsoft.com/office/drawing/2014/main" id="{AE0649AE-885B-1984-0879-1E16E12152E5}"/>
              </a:ext>
            </a:extLst>
          </p:cNvPr>
          <p:cNvSpPr txBox="1"/>
          <p:nvPr/>
        </p:nvSpPr>
        <p:spPr>
          <a:xfrm>
            <a:off x="5948969" y="569110"/>
            <a:ext cx="767180"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CMP</a:t>
            </a:r>
          </a:p>
        </p:txBody>
      </p:sp>
      <p:sp>
        <p:nvSpPr>
          <p:cNvPr id="32" name="Rectangle 31">
            <a:extLst>
              <a:ext uri="{FF2B5EF4-FFF2-40B4-BE49-F238E27FC236}">
                <a16:creationId xmlns:a16="http://schemas.microsoft.com/office/drawing/2014/main" id="{BE450F1A-BA37-4262-2E8D-16136556F741}"/>
              </a:ext>
            </a:extLst>
          </p:cNvPr>
          <p:cNvSpPr/>
          <p:nvPr/>
        </p:nvSpPr>
        <p:spPr>
          <a:xfrm>
            <a:off x="7875227" y="2697991"/>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10000110</a:t>
            </a:r>
          </a:p>
        </p:txBody>
      </p:sp>
      <p:sp>
        <p:nvSpPr>
          <p:cNvPr id="33" name="TextBox 32">
            <a:extLst>
              <a:ext uri="{FF2B5EF4-FFF2-40B4-BE49-F238E27FC236}">
                <a16:creationId xmlns:a16="http://schemas.microsoft.com/office/drawing/2014/main" id="{064F2028-3657-E699-A3E7-305D19CDC618}"/>
              </a:ext>
            </a:extLst>
          </p:cNvPr>
          <p:cNvSpPr txBox="1"/>
          <p:nvPr/>
        </p:nvSpPr>
        <p:spPr>
          <a:xfrm>
            <a:off x="7081082" y="269709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34" name="Rectangle 33">
            <a:extLst>
              <a:ext uri="{FF2B5EF4-FFF2-40B4-BE49-F238E27FC236}">
                <a16:creationId xmlns:a16="http://schemas.microsoft.com/office/drawing/2014/main" id="{E929C02C-C90B-133F-3010-E778B6833385}"/>
              </a:ext>
            </a:extLst>
          </p:cNvPr>
          <p:cNvSpPr/>
          <p:nvPr/>
        </p:nvSpPr>
        <p:spPr>
          <a:xfrm>
            <a:off x="7875226" y="3181188"/>
            <a:ext cx="1303005" cy="369333"/>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01001000</a:t>
            </a:r>
          </a:p>
        </p:txBody>
      </p:sp>
      <p:sp>
        <p:nvSpPr>
          <p:cNvPr id="35" name="TextBox 34">
            <a:extLst>
              <a:ext uri="{FF2B5EF4-FFF2-40B4-BE49-F238E27FC236}">
                <a16:creationId xmlns:a16="http://schemas.microsoft.com/office/drawing/2014/main" id="{B194CB1C-99C6-D477-0913-F784A66B2354}"/>
              </a:ext>
            </a:extLst>
          </p:cNvPr>
          <p:cNvSpPr txBox="1"/>
          <p:nvPr/>
        </p:nvSpPr>
        <p:spPr>
          <a:xfrm>
            <a:off x="7072118" y="3158779"/>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36" name="Rectangle 35">
            <a:extLst>
              <a:ext uri="{FF2B5EF4-FFF2-40B4-BE49-F238E27FC236}">
                <a16:creationId xmlns:a16="http://schemas.microsoft.com/office/drawing/2014/main" id="{FD738746-AA35-EA5C-280A-B12DCF6F2C33}"/>
              </a:ext>
            </a:extLst>
          </p:cNvPr>
          <p:cNvSpPr/>
          <p:nvPr/>
        </p:nvSpPr>
        <p:spPr>
          <a:xfrm>
            <a:off x="7879710" y="3684105"/>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01000010</a:t>
            </a:r>
          </a:p>
        </p:txBody>
      </p:sp>
      <p:sp>
        <p:nvSpPr>
          <p:cNvPr id="37" name="TextBox 36">
            <a:extLst>
              <a:ext uri="{FF2B5EF4-FFF2-40B4-BE49-F238E27FC236}">
                <a16:creationId xmlns:a16="http://schemas.microsoft.com/office/drawing/2014/main" id="{03A20970-6104-EC66-D889-4E8AEDC5ABDC}"/>
              </a:ext>
            </a:extLst>
          </p:cNvPr>
          <p:cNvSpPr txBox="1"/>
          <p:nvPr/>
        </p:nvSpPr>
        <p:spPr>
          <a:xfrm>
            <a:off x="7085565" y="3683212"/>
            <a:ext cx="736099" cy="369332"/>
          </a:xfrm>
          <a:prstGeom prst="rect">
            <a:avLst/>
          </a:prstGeom>
          <a:solidFill>
            <a:srgbClr val="FFC000"/>
          </a:solid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38" name="Rectangle 37">
            <a:extLst>
              <a:ext uri="{FF2B5EF4-FFF2-40B4-BE49-F238E27FC236}">
                <a16:creationId xmlns:a16="http://schemas.microsoft.com/office/drawing/2014/main" id="{0653D6A5-4C6F-2E3B-A3E5-5FC1399FB405}"/>
              </a:ext>
            </a:extLst>
          </p:cNvPr>
          <p:cNvSpPr/>
          <p:nvPr/>
        </p:nvSpPr>
        <p:spPr>
          <a:xfrm>
            <a:off x="7879709" y="4167302"/>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10000110</a:t>
            </a:r>
          </a:p>
        </p:txBody>
      </p:sp>
      <p:sp>
        <p:nvSpPr>
          <p:cNvPr id="39" name="TextBox 38">
            <a:extLst>
              <a:ext uri="{FF2B5EF4-FFF2-40B4-BE49-F238E27FC236}">
                <a16:creationId xmlns:a16="http://schemas.microsoft.com/office/drawing/2014/main" id="{578049F4-3256-FBF2-FEFD-377FD0CFDB66}"/>
              </a:ext>
            </a:extLst>
          </p:cNvPr>
          <p:cNvSpPr txBox="1"/>
          <p:nvPr/>
        </p:nvSpPr>
        <p:spPr>
          <a:xfrm>
            <a:off x="7076601" y="4144893"/>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40" name="Rectangle 39">
            <a:extLst>
              <a:ext uri="{FF2B5EF4-FFF2-40B4-BE49-F238E27FC236}">
                <a16:creationId xmlns:a16="http://schemas.microsoft.com/office/drawing/2014/main" id="{7A9F61A4-F7EB-2E79-D0FB-7E677CE8C322}"/>
              </a:ext>
            </a:extLst>
          </p:cNvPr>
          <p:cNvSpPr/>
          <p:nvPr/>
        </p:nvSpPr>
        <p:spPr>
          <a:xfrm>
            <a:off x="7875225" y="4679180"/>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01101001</a:t>
            </a:r>
          </a:p>
        </p:txBody>
      </p:sp>
      <p:sp>
        <p:nvSpPr>
          <p:cNvPr id="41" name="TextBox 40">
            <a:extLst>
              <a:ext uri="{FF2B5EF4-FFF2-40B4-BE49-F238E27FC236}">
                <a16:creationId xmlns:a16="http://schemas.microsoft.com/office/drawing/2014/main" id="{E8CA2606-10F2-5F28-80C7-1ED130FB3338}"/>
              </a:ext>
            </a:extLst>
          </p:cNvPr>
          <p:cNvSpPr txBox="1"/>
          <p:nvPr/>
        </p:nvSpPr>
        <p:spPr>
          <a:xfrm>
            <a:off x="7081080" y="467828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42" name="Rectangle 41">
            <a:extLst>
              <a:ext uri="{FF2B5EF4-FFF2-40B4-BE49-F238E27FC236}">
                <a16:creationId xmlns:a16="http://schemas.microsoft.com/office/drawing/2014/main" id="{2AE5393F-B736-62AF-0E7E-FB6F68F241B7}"/>
              </a:ext>
            </a:extLst>
          </p:cNvPr>
          <p:cNvSpPr/>
          <p:nvPr/>
        </p:nvSpPr>
        <p:spPr>
          <a:xfrm>
            <a:off x="7875224" y="5162377"/>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01010010</a:t>
            </a:r>
          </a:p>
        </p:txBody>
      </p:sp>
      <p:sp>
        <p:nvSpPr>
          <p:cNvPr id="43" name="TextBox 42">
            <a:extLst>
              <a:ext uri="{FF2B5EF4-FFF2-40B4-BE49-F238E27FC236}">
                <a16:creationId xmlns:a16="http://schemas.microsoft.com/office/drawing/2014/main" id="{AC013783-2CEE-A28F-10D5-7543206562E4}"/>
              </a:ext>
            </a:extLst>
          </p:cNvPr>
          <p:cNvSpPr txBox="1"/>
          <p:nvPr/>
        </p:nvSpPr>
        <p:spPr>
          <a:xfrm>
            <a:off x="7072116" y="513996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83" name="Rectangle 82">
            <a:extLst>
              <a:ext uri="{FF2B5EF4-FFF2-40B4-BE49-F238E27FC236}">
                <a16:creationId xmlns:a16="http://schemas.microsoft.com/office/drawing/2014/main" id="{FF70D932-E663-4436-48D7-D3603DD0E22B}"/>
              </a:ext>
            </a:extLst>
          </p:cNvPr>
          <p:cNvSpPr/>
          <p:nvPr/>
        </p:nvSpPr>
        <p:spPr>
          <a:xfrm>
            <a:off x="10664333" y="2698885"/>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4" name="TextBox 83">
            <a:extLst>
              <a:ext uri="{FF2B5EF4-FFF2-40B4-BE49-F238E27FC236}">
                <a16:creationId xmlns:a16="http://schemas.microsoft.com/office/drawing/2014/main" id="{217DEA5A-5A2D-EF03-8D35-A00E9B202D98}"/>
              </a:ext>
            </a:extLst>
          </p:cNvPr>
          <p:cNvSpPr txBox="1"/>
          <p:nvPr/>
        </p:nvSpPr>
        <p:spPr>
          <a:xfrm>
            <a:off x="9870188" y="269799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85" name="Rectangle 84">
            <a:extLst>
              <a:ext uri="{FF2B5EF4-FFF2-40B4-BE49-F238E27FC236}">
                <a16:creationId xmlns:a16="http://schemas.microsoft.com/office/drawing/2014/main" id="{9F6F8484-E5FD-F32B-C953-49A0D8C6DEB9}"/>
              </a:ext>
            </a:extLst>
          </p:cNvPr>
          <p:cNvSpPr/>
          <p:nvPr/>
        </p:nvSpPr>
        <p:spPr>
          <a:xfrm>
            <a:off x="10664332" y="3182082"/>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6" name="TextBox 85">
            <a:extLst>
              <a:ext uri="{FF2B5EF4-FFF2-40B4-BE49-F238E27FC236}">
                <a16:creationId xmlns:a16="http://schemas.microsoft.com/office/drawing/2014/main" id="{E73E50E4-A63A-74B2-E8B7-01BC0C46C0C3}"/>
              </a:ext>
            </a:extLst>
          </p:cNvPr>
          <p:cNvSpPr txBox="1"/>
          <p:nvPr/>
        </p:nvSpPr>
        <p:spPr>
          <a:xfrm>
            <a:off x="9861224" y="3159673"/>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87" name="Rectangle 86">
            <a:extLst>
              <a:ext uri="{FF2B5EF4-FFF2-40B4-BE49-F238E27FC236}">
                <a16:creationId xmlns:a16="http://schemas.microsoft.com/office/drawing/2014/main" id="{682B5013-0730-B09C-5DC4-B659CFEF305F}"/>
              </a:ext>
            </a:extLst>
          </p:cNvPr>
          <p:cNvSpPr/>
          <p:nvPr/>
        </p:nvSpPr>
        <p:spPr>
          <a:xfrm>
            <a:off x="10668816" y="3684999"/>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8" name="TextBox 87">
            <a:extLst>
              <a:ext uri="{FF2B5EF4-FFF2-40B4-BE49-F238E27FC236}">
                <a16:creationId xmlns:a16="http://schemas.microsoft.com/office/drawing/2014/main" id="{72FCF875-3AA4-A237-78A8-DF57E079929A}"/>
              </a:ext>
            </a:extLst>
          </p:cNvPr>
          <p:cNvSpPr txBox="1"/>
          <p:nvPr/>
        </p:nvSpPr>
        <p:spPr>
          <a:xfrm>
            <a:off x="9874671" y="3684106"/>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89" name="Rectangle 88">
            <a:extLst>
              <a:ext uri="{FF2B5EF4-FFF2-40B4-BE49-F238E27FC236}">
                <a16:creationId xmlns:a16="http://schemas.microsoft.com/office/drawing/2014/main" id="{A12BFDF6-737C-85C0-042A-60E34366187B}"/>
              </a:ext>
            </a:extLst>
          </p:cNvPr>
          <p:cNvSpPr/>
          <p:nvPr/>
        </p:nvSpPr>
        <p:spPr>
          <a:xfrm>
            <a:off x="10668815" y="4168196"/>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0" name="TextBox 89">
            <a:extLst>
              <a:ext uri="{FF2B5EF4-FFF2-40B4-BE49-F238E27FC236}">
                <a16:creationId xmlns:a16="http://schemas.microsoft.com/office/drawing/2014/main" id="{9A1A9AB7-E191-087D-3875-F4B43F219363}"/>
              </a:ext>
            </a:extLst>
          </p:cNvPr>
          <p:cNvSpPr txBox="1"/>
          <p:nvPr/>
        </p:nvSpPr>
        <p:spPr>
          <a:xfrm>
            <a:off x="9865707" y="414578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91" name="Rectangle 90">
            <a:extLst>
              <a:ext uri="{FF2B5EF4-FFF2-40B4-BE49-F238E27FC236}">
                <a16:creationId xmlns:a16="http://schemas.microsoft.com/office/drawing/2014/main" id="{DF96E413-64F7-234D-7DC0-D51EF1568C95}"/>
              </a:ext>
            </a:extLst>
          </p:cNvPr>
          <p:cNvSpPr/>
          <p:nvPr/>
        </p:nvSpPr>
        <p:spPr>
          <a:xfrm>
            <a:off x="10664331" y="4680074"/>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2" name="TextBox 91">
            <a:extLst>
              <a:ext uri="{FF2B5EF4-FFF2-40B4-BE49-F238E27FC236}">
                <a16:creationId xmlns:a16="http://schemas.microsoft.com/office/drawing/2014/main" id="{03B5409D-A614-F291-1080-CD0C65E7F95B}"/>
              </a:ext>
            </a:extLst>
          </p:cNvPr>
          <p:cNvSpPr txBox="1"/>
          <p:nvPr/>
        </p:nvSpPr>
        <p:spPr>
          <a:xfrm>
            <a:off x="9870186" y="4679181"/>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93" name="Rectangle 92">
            <a:extLst>
              <a:ext uri="{FF2B5EF4-FFF2-40B4-BE49-F238E27FC236}">
                <a16:creationId xmlns:a16="http://schemas.microsoft.com/office/drawing/2014/main" id="{74C3A932-1E08-2DFF-FE44-2676680308FE}"/>
              </a:ext>
            </a:extLst>
          </p:cNvPr>
          <p:cNvSpPr/>
          <p:nvPr/>
        </p:nvSpPr>
        <p:spPr>
          <a:xfrm>
            <a:off x="10664330" y="5163271"/>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4" name="TextBox 93">
            <a:extLst>
              <a:ext uri="{FF2B5EF4-FFF2-40B4-BE49-F238E27FC236}">
                <a16:creationId xmlns:a16="http://schemas.microsoft.com/office/drawing/2014/main" id="{F44043FD-2BDC-3AB3-FADF-275A70C90C9F}"/>
              </a:ext>
            </a:extLst>
          </p:cNvPr>
          <p:cNvSpPr txBox="1"/>
          <p:nvPr/>
        </p:nvSpPr>
        <p:spPr>
          <a:xfrm>
            <a:off x="9861222" y="514086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103" name="Title 102">
            <a:extLst>
              <a:ext uri="{FF2B5EF4-FFF2-40B4-BE49-F238E27FC236}">
                <a16:creationId xmlns:a16="http://schemas.microsoft.com/office/drawing/2014/main" id="{F5F05C3A-2109-55EB-8604-08B2CD1415FA}"/>
              </a:ext>
            </a:extLst>
          </p:cNvPr>
          <p:cNvSpPr>
            <a:spLocks noGrp="1"/>
          </p:cNvSpPr>
          <p:nvPr>
            <p:ph type="title"/>
          </p:nvPr>
        </p:nvSpPr>
        <p:spPr>
          <a:xfrm>
            <a:off x="838200" y="365125"/>
            <a:ext cx="3922762" cy="1325563"/>
          </a:xfrm>
        </p:spPr>
        <p:txBody>
          <a:bodyPr/>
          <a:lstStyle/>
          <a:p>
            <a:r>
              <a:rPr lang="en-US" dirty="0"/>
              <a:t>CDC8512 Architecture</a:t>
            </a:r>
          </a:p>
        </p:txBody>
      </p:sp>
      <p:sp>
        <p:nvSpPr>
          <p:cNvPr id="78" name="Content Placeholder 77">
            <a:extLst>
              <a:ext uri="{FF2B5EF4-FFF2-40B4-BE49-F238E27FC236}">
                <a16:creationId xmlns:a16="http://schemas.microsoft.com/office/drawing/2014/main" id="{1483C679-87C1-6E38-627C-41758157BD09}"/>
              </a:ext>
            </a:extLst>
          </p:cNvPr>
          <p:cNvSpPr>
            <a:spLocks noGrp="1"/>
          </p:cNvSpPr>
          <p:nvPr>
            <p:ph idx="1"/>
          </p:nvPr>
        </p:nvSpPr>
        <p:spPr>
          <a:xfrm>
            <a:off x="838200" y="1825625"/>
            <a:ext cx="5432471" cy="4140099"/>
          </a:xfrm>
        </p:spPr>
        <p:txBody>
          <a:bodyPr/>
          <a:lstStyle/>
          <a:p>
            <a:r>
              <a:rPr lang="en-US" dirty="0"/>
              <a:t>Start the program</a:t>
            </a:r>
          </a:p>
          <a:p>
            <a:r>
              <a:rPr lang="en-US" dirty="0"/>
              <a:t>Out first instruction is a two byte instruction</a:t>
            </a:r>
          </a:p>
          <a:p>
            <a:pPr lvl="1"/>
            <a:r>
              <a:rPr lang="en-US" dirty="0"/>
              <a:t>0x00 Sets X2 to the byte at 0x01</a:t>
            </a:r>
          </a:p>
          <a:p>
            <a:pPr lvl="1"/>
            <a:r>
              <a:rPr lang="en-US" dirty="0"/>
              <a:t>Advances the PC by 2</a:t>
            </a:r>
          </a:p>
          <a:p>
            <a:r>
              <a:rPr lang="en-US" dirty="0"/>
              <a:t>The byte at 0x01 is the ASCII letter for 'H' (0x68)</a:t>
            </a:r>
          </a:p>
          <a:p>
            <a:r>
              <a:rPr lang="en-US" dirty="0"/>
              <a:t>So 'H' is loaded into X2 and the PC is set to 0x02</a:t>
            </a:r>
          </a:p>
          <a:p>
            <a:endParaRPr lang="en-US" dirty="0"/>
          </a:p>
        </p:txBody>
      </p:sp>
      <p:sp>
        <p:nvSpPr>
          <p:cNvPr id="25" name="Rectangle 24">
            <a:extLst>
              <a:ext uri="{FF2B5EF4-FFF2-40B4-BE49-F238E27FC236}">
                <a16:creationId xmlns:a16="http://schemas.microsoft.com/office/drawing/2014/main" id="{23C6C2B9-8A99-DE5A-00E9-6C34E27B9E46}"/>
              </a:ext>
            </a:extLst>
          </p:cNvPr>
          <p:cNvSpPr/>
          <p:nvPr/>
        </p:nvSpPr>
        <p:spPr>
          <a:xfrm>
            <a:off x="6849967" y="898202"/>
            <a:ext cx="602281"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a:t>
            </a:r>
          </a:p>
        </p:txBody>
      </p:sp>
      <p:sp>
        <p:nvSpPr>
          <p:cNvPr id="26" name="TextBox 25">
            <a:extLst>
              <a:ext uri="{FF2B5EF4-FFF2-40B4-BE49-F238E27FC236}">
                <a16:creationId xmlns:a16="http://schemas.microsoft.com/office/drawing/2014/main" id="{27996CC9-600A-A8DB-ED90-ED43E5DF24F7}"/>
              </a:ext>
            </a:extLst>
          </p:cNvPr>
          <p:cNvSpPr txBox="1"/>
          <p:nvPr/>
        </p:nvSpPr>
        <p:spPr>
          <a:xfrm>
            <a:off x="6784930" y="55902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Mode</a:t>
            </a:r>
          </a:p>
        </p:txBody>
      </p:sp>
      <p:sp>
        <p:nvSpPr>
          <p:cNvPr id="64" name="Rectangle 63">
            <a:extLst>
              <a:ext uri="{FF2B5EF4-FFF2-40B4-BE49-F238E27FC236}">
                <a16:creationId xmlns:a16="http://schemas.microsoft.com/office/drawing/2014/main" id="{C5155D3B-C5E7-4A7C-C21D-2BC63BFC76AE}"/>
              </a:ext>
            </a:extLst>
          </p:cNvPr>
          <p:cNvSpPr/>
          <p:nvPr/>
        </p:nvSpPr>
        <p:spPr>
          <a:xfrm>
            <a:off x="8918417" y="891822"/>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65" name="TextBox 64">
            <a:extLst>
              <a:ext uri="{FF2B5EF4-FFF2-40B4-BE49-F238E27FC236}">
                <a16:creationId xmlns:a16="http://schemas.microsoft.com/office/drawing/2014/main" id="{B8AA0B21-5E56-32D1-F2AB-48AC0EE494D0}"/>
              </a:ext>
            </a:extLst>
          </p:cNvPr>
          <p:cNvSpPr txBox="1"/>
          <p:nvPr/>
        </p:nvSpPr>
        <p:spPr>
          <a:xfrm>
            <a:off x="8829145" y="553055"/>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A1</a:t>
            </a:r>
          </a:p>
        </p:txBody>
      </p:sp>
      <p:sp>
        <p:nvSpPr>
          <p:cNvPr id="66" name="Rectangle 65">
            <a:extLst>
              <a:ext uri="{FF2B5EF4-FFF2-40B4-BE49-F238E27FC236}">
                <a16:creationId xmlns:a16="http://schemas.microsoft.com/office/drawing/2014/main" id="{0FF38551-0745-D619-8BF0-C872068CA8F8}"/>
              </a:ext>
            </a:extLst>
          </p:cNvPr>
          <p:cNvSpPr/>
          <p:nvPr/>
        </p:nvSpPr>
        <p:spPr>
          <a:xfrm>
            <a:off x="9961608" y="891822"/>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67" name="TextBox 66">
            <a:extLst>
              <a:ext uri="{FF2B5EF4-FFF2-40B4-BE49-F238E27FC236}">
                <a16:creationId xmlns:a16="http://schemas.microsoft.com/office/drawing/2014/main" id="{0292FC87-411F-3311-69B7-1F47C72F7B28}"/>
              </a:ext>
            </a:extLst>
          </p:cNvPr>
          <p:cNvSpPr txBox="1"/>
          <p:nvPr/>
        </p:nvSpPr>
        <p:spPr>
          <a:xfrm>
            <a:off x="9872336" y="553055"/>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A2</a:t>
            </a:r>
          </a:p>
        </p:txBody>
      </p:sp>
      <p:sp>
        <p:nvSpPr>
          <p:cNvPr id="68" name="Rectangle 67">
            <a:extLst>
              <a:ext uri="{FF2B5EF4-FFF2-40B4-BE49-F238E27FC236}">
                <a16:creationId xmlns:a16="http://schemas.microsoft.com/office/drawing/2014/main" id="{DD03A585-F8D7-81E7-1984-BC99EEC5DD1D}"/>
              </a:ext>
            </a:extLst>
          </p:cNvPr>
          <p:cNvSpPr/>
          <p:nvPr/>
        </p:nvSpPr>
        <p:spPr>
          <a:xfrm>
            <a:off x="11002650" y="902553"/>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69" name="TextBox 68">
            <a:extLst>
              <a:ext uri="{FF2B5EF4-FFF2-40B4-BE49-F238E27FC236}">
                <a16:creationId xmlns:a16="http://schemas.microsoft.com/office/drawing/2014/main" id="{77673520-B45A-2D80-B326-B3E89A1FC529}"/>
              </a:ext>
            </a:extLst>
          </p:cNvPr>
          <p:cNvSpPr txBox="1"/>
          <p:nvPr/>
        </p:nvSpPr>
        <p:spPr>
          <a:xfrm>
            <a:off x="10913378" y="563786"/>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A3</a:t>
            </a:r>
          </a:p>
        </p:txBody>
      </p:sp>
      <p:sp>
        <p:nvSpPr>
          <p:cNvPr id="70" name="Rectangle 69">
            <a:extLst>
              <a:ext uri="{FF2B5EF4-FFF2-40B4-BE49-F238E27FC236}">
                <a16:creationId xmlns:a16="http://schemas.microsoft.com/office/drawing/2014/main" id="{FCF9546E-8FD9-BB7E-6B35-6E55EF0729F8}"/>
              </a:ext>
            </a:extLst>
          </p:cNvPr>
          <p:cNvSpPr/>
          <p:nvPr/>
        </p:nvSpPr>
        <p:spPr>
          <a:xfrm>
            <a:off x="7875227" y="1793345"/>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1" name="TextBox 70">
            <a:extLst>
              <a:ext uri="{FF2B5EF4-FFF2-40B4-BE49-F238E27FC236}">
                <a16:creationId xmlns:a16="http://schemas.microsoft.com/office/drawing/2014/main" id="{6667BBD1-DE57-E819-849E-92A3AB98C74B}"/>
              </a:ext>
            </a:extLst>
          </p:cNvPr>
          <p:cNvSpPr txBox="1"/>
          <p:nvPr/>
        </p:nvSpPr>
        <p:spPr>
          <a:xfrm>
            <a:off x="7785955" y="1454578"/>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X0</a:t>
            </a:r>
          </a:p>
        </p:txBody>
      </p:sp>
      <p:sp>
        <p:nvSpPr>
          <p:cNvPr id="72" name="Rectangle 71">
            <a:extLst>
              <a:ext uri="{FF2B5EF4-FFF2-40B4-BE49-F238E27FC236}">
                <a16:creationId xmlns:a16="http://schemas.microsoft.com/office/drawing/2014/main" id="{28C27E9B-2AAB-8CA0-DB7E-ED1C4C409660}"/>
              </a:ext>
            </a:extLst>
          </p:cNvPr>
          <p:cNvSpPr/>
          <p:nvPr/>
        </p:nvSpPr>
        <p:spPr>
          <a:xfrm>
            <a:off x="8916269" y="1804076"/>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3" name="TextBox 72">
            <a:extLst>
              <a:ext uri="{FF2B5EF4-FFF2-40B4-BE49-F238E27FC236}">
                <a16:creationId xmlns:a16="http://schemas.microsoft.com/office/drawing/2014/main" id="{835B4E4F-6120-E1C5-42AC-AB3132BBDAC0}"/>
              </a:ext>
            </a:extLst>
          </p:cNvPr>
          <p:cNvSpPr txBox="1"/>
          <p:nvPr/>
        </p:nvSpPr>
        <p:spPr>
          <a:xfrm>
            <a:off x="8826997" y="1465309"/>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X1</a:t>
            </a:r>
          </a:p>
        </p:txBody>
      </p:sp>
      <p:sp>
        <p:nvSpPr>
          <p:cNvPr id="74" name="Rectangle 73">
            <a:extLst>
              <a:ext uri="{FF2B5EF4-FFF2-40B4-BE49-F238E27FC236}">
                <a16:creationId xmlns:a16="http://schemas.microsoft.com/office/drawing/2014/main" id="{444AAFC1-577B-76E9-A708-BF22ECC4150A}"/>
              </a:ext>
            </a:extLst>
          </p:cNvPr>
          <p:cNvSpPr/>
          <p:nvPr/>
        </p:nvSpPr>
        <p:spPr>
          <a:xfrm>
            <a:off x="9959460" y="1804076"/>
            <a:ext cx="759752" cy="369333"/>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0x68</a:t>
            </a:r>
          </a:p>
        </p:txBody>
      </p:sp>
      <p:sp>
        <p:nvSpPr>
          <p:cNvPr id="75" name="TextBox 74">
            <a:extLst>
              <a:ext uri="{FF2B5EF4-FFF2-40B4-BE49-F238E27FC236}">
                <a16:creationId xmlns:a16="http://schemas.microsoft.com/office/drawing/2014/main" id="{758A5AC7-A9B5-C242-DEDC-1091E3461CDF}"/>
              </a:ext>
            </a:extLst>
          </p:cNvPr>
          <p:cNvSpPr txBox="1"/>
          <p:nvPr/>
        </p:nvSpPr>
        <p:spPr>
          <a:xfrm>
            <a:off x="9870188" y="1465309"/>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X2</a:t>
            </a:r>
          </a:p>
        </p:txBody>
      </p:sp>
      <p:sp>
        <p:nvSpPr>
          <p:cNvPr id="76" name="Rectangle 75">
            <a:extLst>
              <a:ext uri="{FF2B5EF4-FFF2-40B4-BE49-F238E27FC236}">
                <a16:creationId xmlns:a16="http://schemas.microsoft.com/office/drawing/2014/main" id="{5666FE25-6418-763C-E241-2BCDF7862204}"/>
              </a:ext>
            </a:extLst>
          </p:cNvPr>
          <p:cNvSpPr/>
          <p:nvPr/>
        </p:nvSpPr>
        <p:spPr>
          <a:xfrm>
            <a:off x="11000502" y="1814807"/>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7" name="TextBox 76">
            <a:extLst>
              <a:ext uri="{FF2B5EF4-FFF2-40B4-BE49-F238E27FC236}">
                <a16:creationId xmlns:a16="http://schemas.microsoft.com/office/drawing/2014/main" id="{FB47183B-042B-A38A-0983-AF5468646FA3}"/>
              </a:ext>
            </a:extLst>
          </p:cNvPr>
          <p:cNvSpPr txBox="1"/>
          <p:nvPr/>
        </p:nvSpPr>
        <p:spPr>
          <a:xfrm>
            <a:off x="10911230" y="1476040"/>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X3</a:t>
            </a:r>
          </a:p>
        </p:txBody>
      </p:sp>
      <p:sp>
        <p:nvSpPr>
          <p:cNvPr id="2" name="Rectangle 1">
            <a:extLst>
              <a:ext uri="{FF2B5EF4-FFF2-40B4-BE49-F238E27FC236}">
                <a16:creationId xmlns:a16="http://schemas.microsoft.com/office/drawing/2014/main" id="{73A54C46-6281-9D66-277C-DE27A3EEFE6B}"/>
              </a:ext>
            </a:extLst>
          </p:cNvPr>
          <p:cNvSpPr/>
          <p:nvPr/>
        </p:nvSpPr>
        <p:spPr>
          <a:xfrm>
            <a:off x="10664330" y="5658571"/>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3" name="TextBox 2">
            <a:extLst>
              <a:ext uri="{FF2B5EF4-FFF2-40B4-BE49-F238E27FC236}">
                <a16:creationId xmlns:a16="http://schemas.microsoft.com/office/drawing/2014/main" id="{F1602CAC-7935-BFD4-06CD-6E7AA00BB6BA}"/>
              </a:ext>
            </a:extLst>
          </p:cNvPr>
          <p:cNvSpPr txBox="1"/>
          <p:nvPr/>
        </p:nvSpPr>
        <p:spPr>
          <a:xfrm>
            <a:off x="9861222" y="563616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0x06</a:t>
            </a:r>
          </a:p>
        </p:txBody>
      </p:sp>
      <p:sp>
        <p:nvSpPr>
          <p:cNvPr id="4" name="Rectangle 3">
            <a:extLst>
              <a:ext uri="{FF2B5EF4-FFF2-40B4-BE49-F238E27FC236}">
                <a16:creationId xmlns:a16="http://schemas.microsoft.com/office/drawing/2014/main" id="{D342B694-1F1E-3BDF-7F3A-E1B586DDDA43}"/>
              </a:ext>
            </a:extLst>
          </p:cNvPr>
          <p:cNvSpPr/>
          <p:nvPr/>
        </p:nvSpPr>
        <p:spPr>
          <a:xfrm>
            <a:off x="7875224" y="5676727"/>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00000001</a:t>
            </a:r>
          </a:p>
        </p:txBody>
      </p:sp>
      <p:sp>
        <p:nvSpPr>
          <p:cNvPr id="5" name="TextBox 4">
            <a:extLst>
              <a:ext uri="{FF2B5EF4-FFF2-40B4-BE49-F238E27FC236}">
                <a16:creationId xmlns:a16="http://schemas.microsoft.com/office/drawing/2014/main" id="{3793FD9C-FAC2-8730-3914-5894665B821F}"/>
              </a:ext>
            </a:extLst>
          </p:cNvPr>
          <p:cNvSpPr txBox="1"/>
          <p:nvPr/>
        </p:nvSpPr>
        <p:spPr>
          <a:xfrm>
            <a:off x="7072116" y="565431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0x06</a:t>
            </a:r>
          </a:p>
        </p:txBody>
      </p:sp>
    </p:spTree>
    <p:extLst>
      <p:ext uri="{BB962C8B-B14F-4D97-AF65-F5344CB8AC3E}">
        <p14:creationId xmlns:p14="http://schemas.microsoft.com/office/powerpoint/2010/main" val="4945995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0D8D5B-558C-8660-62FD-9F288E22A731}"/>
            </a:ext>
          </a:extLst>
        </p:cNvPr>
        <p:cNvGrpSpPr/>
        <p:nvPr/>
      </p:nvGrpSpPr>
      <p:grpSpPr>
        <a:xfrm>
          <a:off x="0" y="0"/>
          <a:ext cx="0" cy="0"/>
          <a:chOff x="0" y="0"/>
          <a:chExt cx="0" cy="0"/>
        </a:xfrm>
      </p:grpSpPr>
      <p:pic>
        <p:nvPicPr>
          <p:cNvPr id="2" name="Picture 1" descr="A diagram of a circuit&#10;&#10;AI-generated content may be incorrect.">
            <a:extLst>
              <a:ext uri="{FF2B5EF4-FFF2-40B4-BE49-F238E27FC236}">
                <a16:creationId xmlns:a16="http://schemas.microsoft.com/office/drawing/2014/main" id="{23EEF610-9DA5-7B2A-2C3C-7C3CD6C2C22A}"/>
              </a:ext>
            </a:extLst>
          </p:cNvPr>
          <p:cNvPicPr>
            <a:picLocks noChangeAspect="1"/>
          </p:cNvPicPr>
          <p:nvPr/>
        </p:nvPicPr>
        <p:blipFill>
          <a:blip r:embed="rId2"/>
          <a:stretch>
            <a:fillRect/>
          </a:stretch>
        </p:blipFill>
        <p:spPr>
          <a:xfrm>
            <a:off x="4658251" y="1465806"/>
            <a:ext cx="6740000" cy="3983800"/>
          </a:xfrm>
          <a:prstGeom prst="rect">
            <a:avLst/>
          </a:prstGeom>
        </p:spPr>
      </p:pic>
      <p:sp>
        <p:nvSpPr>
          <p:cNvPr id="8" name="Title 7">
            <a:extLst>
              <a:ext uri="{FF2B5EF4-FFF2-40B4-BE49-F238E27FC236}">
                <a16:creationId xmlns:a16="http://schemas.microsoft.com/office/drawing/2014/main" id="{054FD587-3791-B9AE-044D-DD9C9A1D8B28}"/>
              </a:ext>
            </a:extLst>
          </p:cNvPr>
          <p:cNvSpPr>
            <a:spLocks noGrp="1"/>
          </p:cNvSpPr>
          <p:nvPr>
            <p:ph type="title"/>
          </p:nvPr>
        </p:nvSpPr>
        <p:spPr>
          <a:xfrm>
            <a:off x="630935" y="639520"/>
            <a:ext cx="3776941" cy="1719072"/>
          </a:xfrm>
        </p:spPr>
        <p:txBody>
          <a:bodyPr anchor="b">
            <a:normAutofit/>
          </a:bodyPr>
          <a:lstStyle/>
          <a:p>
            <a:r>
              <a:rPr lang="en-US" sz="5400" dirty="0"/>
              <a:t>What is missing?</a:t>
            </a:r>
          </a:p>
        </p:txBody>
      </p:sp>
      <p:sp>
        <p:nvSpPr>
          <p:cNvPr id="9" name="Content Placeholder 8">
            <a:extLst>
              <a:ext uri="{FF2B5EF4-FFF2-40B4-BE49-F238E27FC236}">
                <a16:creationId xmlns:a16="http://schemas.microsoft.com/office/drawing/2014/main" id="{A0F99480-475F-8621-B833-B95069C5E540}"/>
              </a:ext>
            </a:extLst>
          </p:cNvPr>
          <p:cNvSpPr>
            <a:spLocks noGrp="1"/>
          </p:cNvSpPr>
          <p:nvPr>
            <p:ph idx="1"/>
          </p:nvPr>
        </p:nvSpPr>
        <p:spPr>
          <a:xfrm>
            <a:off x="630936" y="2807208"/>
            <a:ext cx="3429000" cy="3410712"/>
          </a:xfrm>
        </p:spPr>
        <p:txBody>
          <a:bodyPr anchor="t">
            <a:normAutofit fontScale="92500"/>
          </a:bodyPr>
          <a:lstStyle/>
          <a:p>
            <a:r>
              <a:rPr lang="en-US" sz="2200" dirty="0"/>
              <a:t>The instructions are not being read from memory.</a:t>
            </a:r>
          </a:p>
          <a:p>
            <a:r>
              <a:rPr lang="en-US" sz="2200" dirty="0"/>
              <a:t>It is like there is a switch on the front of the computer and it chooses between the two instructions</a:t>
            </a:r>
          </a:p>
          <a:p>
            <a:r>
              <a:rPr lang="en-US" sz="2200" dirty="0"/>
              <a:t>We want a flexible sequence of many combinations of instruction sequences(a.k.a. Software)</a:t>
            </a:r>
          </a:p>
        </p:txBody>
      </p:sp>
    </p:spTree>
    <p:extLst>
      <p:ext uri="{BB962C8B-B14F-4D97-AF65-F5344CB8AC3E}">
        <p14:creationId xmlns:p14="http://schemas.microsoft.com/office/powerpoint/2010/main" val="23373135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D6C76-EE38-75DB-F644-61A782251A5D}"/>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947EE40A-3740-3A46-D6F9-2F49A60984D2}"/>
              </a:ext>
            </a:extLst>
          </p:cNvPr>
          <p:cNvSpPr/>
          <p:nvPr/>
        </p:nvSpPr>
        <p:spPr>
          <a:xfrm>
            <a:off x="7877375" y="881091"/>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 name="TextBox 8">
            <a:extLst>
              <a:ext uri="{FF2B5EF4-FFF2-40B4-BE49-F238E27FC236}">
                <a16:creationId xmlns:a16="http://schemas.microsoft.com/office/drawing/2014/main" id="{5695D50F-B7F0-BFAD-198D-3F8A40406599}"/>
              </a:ext>
            </a:extLst>
          </p:cNvPr>
          <p:cNvSpPr txBox="1"/>
          <p:nvPr/>
        </p:nvSpPr>
        <p:spPr>
          <a:xfrm>
            <a:off x="7788103" y="542324"/>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A0</a:t>
            </a:r>
          </a:p>
        </p:txBody>
      </p:sp>
      <p:sp>
        <p:nvSpPr>
          <p:cNvPr id="28" name="Rectangle 27">
            <a:extLst>
              <a:ext uri="{FF2B5EF4-FFF2-40B4-BE49-F238E27FC236}">
                <a16:creationId xmlns:a16="http://schemas.microsoft.com/office/drawing/2014/main" id="{CF9CFEC4-A8BB-25C9-95BA-983CE0036A98}"/>
              </a:ext>
            </a:extLst>
          </p:cNvPr>
          <p:cNvSpPr/>
          <p:nvPr/>
        </p:nvSpPr>
        <p:spPr>
          <a:xfrm>
            <a:off x="5028036" y="887471"/>
            <a:ext cx="739227" cy="36933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0x02</a:t>
            </a:r>
          </a:p>
        </p:txBody>
      </p:sp>
      <p:sp>
        <p:nvSpPr>
          <p:cNvPr id="29" name="TextBox 28">
            <a:extLst>
              <a:ext uri="{FF2B5EF4-FFF2-40B4-BE49-F238E27FC236}">
                <a16:creationId xmlns:a16="http://schemas.microsoft.com/office/drawing/2014/main" id="{3E4C7046-0753-6E3D-8746-0815A442190B}"/>
              </a:ext>
            </a:extLst>
          </p:cNvPr>
          <p:cNvSpPr txBox="1"/>
          <p:nvPr/>
        </p:nvSpPr>
        <p:spPr>
          <a:xfrm>
            <a:off x="4933497" y="541118"/>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PC</a:t>
            </a:r>
          </a:p>
        </p:txBody>
      </p:sp>
      <p:sp>
        <p:nvSpPr>
          <p:cNvPr id="30" name="Rectangle 29">
            <a:extLst>
              <a:ext uri="{FF2B5EF4-FFF2-40B4-BE49-F238E27FC236}">
                <a16:creationId xmlns:a16="http://schemas.microsoft.com/office/drawing/2014/main" id="{165613E0-1682-5313-6DE7-471CA831A3C1}"/>
              </a:ext>
            </a:extLst>
          </p:cNvPr>
          <p:cNvSpPr/>
          <p:nvPr/>
        </p:nvSpPr>
        <p:spPr>
          <a:xfrm>
            <a:off x="6046348" y="892276"/>
            <a:ext cx="602281"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&lt;=&gt;</a:t>
            </a:r>
          </a:p>
        </p:txBody>
      </p:sp>
      <p:sp>
        <p:nvSpPr>
          <p:cNvPr id="31" name="TextBox 30">
            <a:extLst>
              <a:ext uri="{FF2B5EF4-FFF2-40B4-BE49-F238E27FC236}">
                <a16:creationId xmlns:a16="http://schemas.microsoft.com/office/drawing/2014/main" id="{37EEBF0B-2A26-76A0-DAE4-0D6F396C5E13}"/>
              </a:ext>
            </a:extLst>
          </p:cNvPr>
          <p:cNvSpPr txBox="1"/>
          <p:nvPr/>
        </p:nvSpPr>
        <p:spPr>
          <a:xfrm>
            <a:off x="5948969" y="569110"/>
            <a:ext cx="767180"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CMP</a:t>
            </a:r>
          </a:p>
        </p:txBody>
      </p:sp>
      <p:sp>
        <p:nvSpPr>
          <p:cNvPr id="32" name="Rectangle 31">
            <a:extLst>
              <a:ext uri="{FF2B5EF4-FFF2-40B4-BE49-F238E27FC236}">
                <a16:creationId xmlns:a16="http://schemas.microsoft.com/office/drawing/2014/main" id="{AD562CF4-D315-33F2-3F1C-470DDD6C0435}"/>
              </a:ext>
            </a:extLst>
          </p:cNvPr>
          <p:cNvSpPr/>
          <p:nvPr/>
        </p:nvSpPr>
        <p:spPr>
          <a:xfrm>
            <a:off x="7875227" y="2697991"/>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10000110</a:t>
            </a:r>
          </a:p>
        </p:txBody>
      </p:sp>
      <p:sp>
        <p:nvSpPr>
          <p:cNvPr id="33" name="TextBox 32">
            <a:extLst>
              <a:ext uri="{FF2B5EF4-FFF2-40B4-BE49-F238E27FC236}">
                <a16:creationId xmlns:a16="http://schemas.microsoft.com/office/drawing/2014/main" id="{60502EE2-40A5-C72A-E6FD-630C278708FC}"/>
              </a:ext>
            </a:extLst>
          </p:cNvPr>
          <p:cNvSpPr txBox="1"/>
          <p:nvPr/>
        </p:nvSpPr>
        <p:spPr>
          <a:xfrm>
            <a:off x="7081082" y="269709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34" name="Rectangle 33">
            <a:extLst>
              <a:ext uri="{FF2B5EF4-FFF2-40B4-BE49-F238E27FC236}">
                <a16:creationId xmlns:a16="http://schemas.microsoft.com/office/drawing/2014/main" id="{2D40CF98-0001-4CD9-C908-30217001BB78}"/>
              </a:ext>
            </a:extLst>
          </p:cNvPr>
          <p:cNvSpPr/>
          <p:nvPr/>
        </p:nvSpPr>
        <p:spPr>
          <a:xfrm>
            <a:off x="7875226" y="3181188"/>
            <a:ext cx="1303005" cy="369333"/>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01001000</a:t>
            </a:r>
          </a:p>
        </p:txBody>
      </p:sp>
      <p:sp>
        <p:nvSpPr>
          <p:cNvPr id="35" name="TextBox 34">
            <a:extLst>
              <a:ext uri="{FF2B5EF4-FFF2-40B4-BE49-F238E27FC236}">
                <a16:creationId xmlns:a16="http://schemas.microsoft.com/office/drawing/2014/main" id="{B7FA94A3-3F02-6830-DE33-6A27A94BE141}"/>
              </a:ext>
            </a:extLst>
          </p:cNvPr>
          <p:cNvSpPr txBox="1"/>
          <p:nvPr/>
        </p:nvSpPr>
        <p:spPr>
          <a:xfrm>
            <a:off x="7072118" y="3158779"/>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36" name="Rectangle 35">
            <a:extLst>
              <a:ext uri="{FF2B5EF4-FFF2-40B4-BE49-F238E27FC236}">
                <a16:creationId xmlns:a16="http://schemas.microsoft.com/office/drawing/2014/main" id="{E53A6E44-A68C-A06A-75D5-8D63F1BD9771}"/>
              </a:ext>
            </a:extLst>
          </p:cNvPr>
          <p:cNvSpPr/>
          <p:nvPr/>
        </p:nvSpPr>
        <p:spPr>
          <a:xfrm>
            <a:off x="7879710" y="3684105"/>
            <a:ext cx="1303005" cy="369333"/>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01000010</a:t>
            </a:r>
          </a:p>
        </p:txBody>
      </p:sp>
      <p:sp>
        <p:nvSpPr>
          <p:cNvPr id="37" name="TextBox 36">
            <a:extLst>
              <a:ext uri="{FF2B5EF4-FFF2-40B4-BE49-F238E27FC236}">
                <a16:creationId xmlns:a16="http://schemas.microsoft.com/office/drawing/2014/main" id="{8F392999-F675-AE11-4A69-18F2DF1CA29A}"/>
              </a:ext>
            </a:extLst>
          </p:cNvPr>
          <p:cNvSpPr txBox="1"/>
          <p:nvPr/>
        </p:nvSpPr>
        <p:spPr>
          <a:xfrm>
            <a:off x="7085565" y="3683212"/>
            <a:ext cx="736099" cy="369332"/>
          </a:xfrm>
          <a:prstGeom prst="rect">
            <a:avLst/>
          </a:prstGeom>
          <a:solidFill>
            <a:srgbClr val="FFC000"/>
          </a:solid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38" name="Rectangle 37">
            <a:extLst>
              <a:ext uri="{FF2B5EF4-FFF2-40B4-BE49-F238E27FC236}">
                <a16:creationId xmlns:a16="http://schemas.microsoft.com/office/drawing/2014/main" id="{54F41434-E672-DB18-8539-5AF9912102B0}"/>
              </a:ext>
            </a:extLst>
          </p:cNvPr>
          <p:cNvSpPr/>
          <p:nvPr/>
        </p:nvSpPr>
        <p:spPr>
          <a:xfrm>
            <a:off x="7879709" y="4167302"/>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10000110</a:t>
            </a:r>
          </a:p>
        </p:txBody>
      </p:sp>
      <p:sp>
        <p:nvSpPr>
          <p:cNvPr id="39" name="TextBox 38">
            <a:extLst>
              <a:ext uri="{FF2B5EF4-FFF2-40B4-BE49-F238E27FC236}">
                <a16:creationId xmlns:a16="http://schemas.microsoft.com/office/drawing/2014/main" id="{2863A229-544F-9C86-728C-DB501E5F2A74}"/>
              </a:ext>
            </a:extLst>
          </p:cNvPr>
          <p:cNvSpPr txBox="1"/>
          <p:nvPr/>
        </p:nvSpPr>
        <p:spPr>
          <a:xfrm>
            <a:off x="7076601" y="4144893"/>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40" name="Rectangle 39">
            <a:extLst>
              <a:ext uri="{FF2B5EF4-FFF2-40B4-BE49-F238E27FC236}">
                <a16:creationId xmlns:a16="http://schemas.microsoft.com/office/drawing/2014/main" id="{0E1B383D-1758-178A-4FD8-1F07D005B75F}"/>
              </a:ext>
            </a:extLst>
          </p:cNvPr>
          <p:cNvSpPr/>
          <p:nvPr/>
        </p:nvSpPr>
        <p:spPr>
          <a:xfrm>
            <a:off x="7875225" y="4679180"/>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01101001</a:t>
            </a:r>
          </a:p>
        </p:txBody>
      </p:sp>
      <p:sp>
        <p:nvSpPr>
          <p:cNvPr id="41" name="TextBox 40">
            <a:extLst>
              <a:ext uri="{FF2B5EF4-FFF2-40B4-BE49-F238E27FC236}">
                <a16:creationId xmlns:a16="http://schemas.microsoft.com/office/drawing/2014/main" id="{77A45583-DBC3-EF74-FC6B-B2F598157AD4}"/>
              </a:ext>
            </a:extLst>
          </p:cNvPr>
          <p:cNvSpPr txBox="1"/>
          <p:nvPr/>
        </p:nvSpPr>
        <p:spPr>
          <a:xfrm>
            <a:off x="7081080" y="467828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42" name="Rectangle 41">
            <a:extLst>
              <a:ext uri="{FF2B5EF4-FFF2-40B4-BE49-F238E27FC236}">
                <a16:creationId xmlns:a16="http://schemas.microsoft.com/office/drawing/2014/main" id="{CDAE3A97-2036-AEA5-AB70-F180B1701B0D}"/>
              </a:ext>
            </a:extLst>
          </p:cNvPr>
          <p:cNvSpPr/>
          <p:nvPr/>
        </p:nvSpPr>
        <p:spPr>
          <a:xfrm>
            <a:off x="7875224" y="5162377"/>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01010010</a:t>
            </a:r>
          </a:p>
        </p:txBody>
      </p:sp>
      <p:sp>
        <p:nvSpPr>
          <p:cNvPr id="43" name="TextBox 42">
            <a:extLst>
              <a:ext uri="{FF2B5EF4-FFF2-40B4-BE49-F238E27FC236}">
                <a16:creationId xmlns:a16="http://schemas.microsoft.com/office/drawing/2014/main" id="{5293D3EF-FEC5-6966-0579-F5FF237B27C9}"/>
              </a:ext>
            </a:extLst>
          </p:cNvPr>
          <p:cNvSpPr txBox="1"/>
          <p:nvPr/>
        </p:nvSpPr>
        <p:spPr>
          <a:xfrm>
            <a:off x="7072116" y="513996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83" name="Rectangle 82">
            <a:extLst>
              <a:ext uri="{FF2B5EF4-FFF2-40B4-BE49-F238E27FC236}">
                <a16:creationId xmlns:a16="http://schemas.microsoft.com/office/drawing/2014/main" id="{CB036CF2-B10C-72A7-EC90-4A0685BA21E4}"/>
              </a:ext>
            </a:extLst>
          </p:cNvPr>
          <p:cNvSpPr/>
          <p:nvPr/>
        </p:nvSpPr>
        <p:spPr>
          <a:xfrm>
            <a:off x="10664333" y="2698885"/>
            <a:ext cx="736099" cy="369333"/>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0x68</a:t>
            </a:r>
          </a:p>
        </p:txBody>
      </p:sp>
      <p:sp>
        <p:nvSpPr>
          <p:cNvPr id="84" name="TextBox 83">
            <a:extLst>
              <a:ext uri="{FF2B5EF4-FFF2-40B4-BE49-F238E27FC236}">
                <a16:creationId xmlns:a16="http://schemas.microsoft.com/office/drawing/2014/main" id="{E1159A12-F38D-9A21-79C7-3D28671352AA}"/>
              </a:ext>
            </a:extLst>
          </p:cNvPr>
          <p:cNvSpPr txBox="1"/>
          <p:nvPr/>
        </p:nvSpPr>
        <p:spPr>
          <a:xfrm>
            <a:off x="9870188" y="269799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85" name="Rectangle 84">
            <a:extLst>
              <a:ext uri="{FF2B5EF4-FFF2-40B4-BE49-F238E27FC236}">
                <a16:creationId xmlns:a16="http://schemas.microsoft.com/office/drawing/2014/main" id="{19044B9C-7F3E-5D91-70A1-7884C79A01DC}"/>
              </a:ext>
            </a:extLst>
          </p:cNvPr>
          <p:cNvSpPr/>
          <p:nvPr/>
        </p:nvSpPr>
        <p:spPr>
          <a:xfrm>
            <a:off x="10664332" y="3182082"/>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6" name="TextBox 85">
            <a:extLst>
              <a:ext uri="{FF2B5EF4-FFF2-40B4-BE49-F238E27FC236}">
                <a16:creationId xmlns:a16="http://schemas.microsoft.com/office/drawing/2014/main" id="{8ACE7B6B-4A78-1252-690D-8324E8921C63}"/>
              </a:ext>
            </a:extLst>
          </p:cNvPr>
          <p:cNvSpPr txBox="1"/>
          <p:nvPr/>
        </p:nvSpPr>
        <p:spPr>
          <a:xfrm>
            <a:off x="9861224" y="3159673"/>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87" name="Rectangle 86">
            <a:extLst>
              <a:ext uri="{FF2B5EF4-FFF2-40B4-BE49-F238E27FC236}">
                <a16:creationId xmlns:a16="http://schemas.microsoft.com/office/drawing/2014/main" id="{B2A9461A-13C3-861B-CCE9-647E13EF5248}"/>
              </a:ext>
            </a:extLst>
          </p:cNvPr>
          <p:cNvSpPr/>
          <p:nvPr/>
        </p:nvSpPr>
        <p:spPr>
          <a:xfrm>
            <a:off x="10668816" y="3684999"/>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8" name="TextBox 87">
            <a:extLst>
              <a:ext uri="{FF2B5EF4-FFF2-40B4-BE49-F238E27FC236}">
                <a16:creationId xmlns:a16="http://schemas.microsoft.com/office/drawing/2014/main" id="{3305D418-D166-F52A-2833-7C104A49C066}"/>
              </a:ext>
            </a:extLst>
          </p:cNvPr>
          <p:cNvSpPr txBox="1"/>
          <p:nvPr/>
        </p:nvSpPr>
        <p:spPr>
          <a:xfrm>
            <a:off x="9874671" y="3684106"/>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89" name="Rectangle 88">
            <a:extLst>
              <a:ext uri="{FF2B5EF4-FFF2-40B4-BE49-F238E27FC236}">
                <a16:creationId xmlns:a16="http://schemas.microsoft.com/office/drawing/2014/main" id="{E732505A-2DCA-C283-A433-D964A7A29085}"/>
              </a:ext>
            </a:extLst>
          </p:cNvPr>
          <p:cNvSpPr/>
          <p:nvPr/>
        </p:nvSpPr>
        <p:spPr>
          <a:xfrm>
            <a:off x="10668815" y="4168196"/>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0" name="TextBox 89">
            <a:extLst>
              <a:ext uri="{FF2B5EF4-FFF2-40B4-BE49-F238E27FC236}">
                <a16:creationId xmlns:a16="http://schemas.microsoft.com/office/drawing/2014/main" id="{ED9D3816-26A2-4920-0218-A3E5840DC275}"/>
              </a:ext>
            </a:extLst>
          </p:cNvPr>
          <p:cNvSpPr txBox="1"/>
          <p:nvPr/>
        </p:nvSpPr>
        <p:spPr>
          <a:xfrm>
            <a:off x="9865707" y="414578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91" name="Rectangle 90">
            <a:extLst>
              <a:ext uri="{FF2B5EF4-FFF2-40B4-BE49-F238E27FC236}">
                <a16:creationId xmlns:a16="http://schemas.microsoft.com/office/drawing/2014/main" id="{F93FBFAD-93B3-A804-AD05-C960C8C71FDC}"/>
              </a:ext>
            </a:extLst>
          </p:cNvPr>
          <p:cNvSpPr/>
          <p:nvPr/>
        </p:nvSpPr>
        <p:spPr>
          <a:xfrm>
            <a:off x="10664331" y="4680074"/>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2" name="TextBox 91">
            <a:extLst>
              <a:ext uri="{FF2B5EF4-FFF2-40B4-BE49-F238E27FC236}">
                <a16:creationId xmlns:a16="http://schemas.microsoft.com/office/drawing/2014/main" id="{5001C4F0-ED41-A652-A038-D60429E75B74}"/>
              </a:ext>
            </a:extLst>
          </p:cNvPr>
          <p:cNvSpPr txBox="1"/>
          <p:nvPr/>
        </p:nvSpPr>
        <p:spPr>
          <a:xfrm>
            <a:off x="9870186" y="4679181"/>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93" name="Rectangle 92">
            <a:extLst>
              <a:ext uri="{FF2B5EF4-FFF2-40B4-BE49-F238E27FC236}">
                <a16:creationId xmlns:a16="http://schemas.microsoft.com/office/drawing/2014/main" id="{497F79BF-C8BE-59BE-E04D-2E76A19CE6DB}"/>
              </a:ext>
            </a:extLst>
          </p:cNvPr>
          <p:cNvSpPr/>
          <p:nvPr/>
        </p:nvSpPr>
        <p:spPr>
          <a:xfrm>
            <a:off x="10664330" y="5163271"/>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4" name="TextBox 93">
            <a:extLst>
              <a:ext uri="{FF2B5EF4-FFF2-40B4-BE49-F238E27FC236}">
                <a16:creationId xmlns:a16="http://schemas.microsoft.com/office/drawing/2014/main" id="{6100E5C9-635D-937D-5C0C-FC381B9FBAFF}"/>
              </a:ext>
            </a:extLst>
          </p:cNvPr>
          <p:cNvSpPr txBox="1"/>
          <p:nvPr/>
        </p:nvSpPr>
        <p:spPr>
          <a:xfrm>
            <a:off x="9861222" y="514086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103" name="Title 102">
            <a:extLst>
              <a:ext uri="{FF2B5EF4-FFF2-40B4-BE49-F238E27FC236}">
                <a16:creationId xmlns:a16="http://schemas.microsoft.com/office/drawing/2014/main" id="{EB885758-F8B5-21C3-1EF4-69B689FB464D}"/>
              </a:ext>
            </a:extLst>
          </p:cNvPr>
          <p:cNvSpPr>
            <a:spLocks noGrp="1"/>
          </p:cNvSpPr>
          <p:nvPr>
            <p:ph type="title"/>
          </p:nvPr>
        </p:nvSpPr>
        <p:spPr>
          <a:xfrm>
            <a:off x="838200" y="365125"/>
            <a:ext cx="3922762" cy="1325563"/>
          </a:xfrm>
        </p:spPr>
        <p:txBody>
          <a:bodyPr/>
          <a:lstStyle/>
          <a:p>
            <a:r>
              <a:rPr lang="en-US" dirty="0"/>
              <a:t>CDC8512 Architecture</a:t>
            </a:r>
          </a:p>
        </p:txBody>
      </p:sp>
      <p:sp>
        <p:nvSpPr>
          <p:cNvPr id="78" name="Content Placeholder 77">
            <a:extLst>
              <a:ext uri="{FF2B5EF4-FFF2-40B4-BE49-F238E27FC236}">
                <a16:creationId xmlns:a16="http://schemas.microsoft.com/office/drawing/2014/main" id="{32AF499F-43E5-1593-437F-5A555544BAA7}"/>
              </a:ext>
            </a:extLst>
          </p:cNvPr>
          <p:cNvSpPr>
            <a:spLocks noGrp="1"/>
          </p:cNvSpPr>
          <p:nvPr>
            <p:ph idx="1"/>
          </p:nvPr>
        </p:nvSpPr>
        <p:spPr>
          <a:xfrm>
            <a:off x="838200" y="1825625"/>
            <a:ext cx="5432471" cy="4140099"/>
          </a:xfrm>
        </p:spPr>
        <p:txBody>
          <a:bodyPr/>
          <a:lstStyle/>
          <a:p>
            <a:r>
              <a:rPr lang="en-US" dirty="0"/>
              <a:t>We load the instruction at 0x02</a:t>
            </a:r>
          </a:p>
          <a:p>
            <a:r>
              <a:rPr lang="en-US" dirty="0"/>
              <a:t>Which sets A0 to 0 and as a side effect, stores the contents of X2 into data location 0x00</a:t>
            </a:r>
          </a:p>
          <a:p>
            <a:endParaRPr lang="en-US" dirty="0"/>
          </a:p>
        </p:txBody>
      </p:sp>
      <p:sp>
        <p:nvSpPr>
          <p:cNvPr id="25" name="Rectangle 24">
            <a:extLst>
              <a:ext uri="{FF2B5EF4-FFF2-40B4-BE49-F238E27FC236}">
                <a16:creationId xmlns:a16="http://schemas.microsoft.com/office/drawing/2014/main" id="{DF11ED09-22BF-FFF5-6094-E6E678F186CB}"/>
              </a:ext>
            </a:extLst>
          </p:cNvPr>
          <p:cNvSpPr/>
          <p:nvPr/>
        </p:nvSpPr>
        <p:spPr>
          <a:xfrm>
            <a:off x="6849967" y="898202"/>
            <a:ext cx="602281"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a:t>
            </a:r>
          </a:p>
        </p:txBody>
      </p:sp>
      <p:sp>
        <p:nvSpPr>
          <p:cNvPr id="26" name="TextBox 25">
            <a:extLst>
              <a:ext uri="{FF2B5EF4-FFF2-40B4-BE49-F238E27FC236}">
                <a16:creationId xmlns:a16="http://schemas.microsoft.com/office/drawing/2014/main" id="{3DB24372-5BD7-7D97-E6DF-40F88FA48777}"/>
              </a:ext>
            </a:extLst>
          </p:cNvPr>
          <p:cNvSpPr txBox="1"/>
          <p:nvPr/>
        </p:nvSpPr>
        <p:spPr>
          <a:xfrm>
            <a:off x="6784930" y="55902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Mode</a:t>
            </a:r>
          </a:p>
        </p:txBody>
      </p:sp>
      <p:sp>
        <p:nvSpPr>
          <p:cNvPr id="64" name="Rectangle 63">
            <a:extLst>
              <a:ext uri="{FF2B5EF4-FFF2-40B4-BE49-F238E27FC236}">
                <a16:creationId xmlns:a16="http://schemas.microsoft.com/office/drawing/2014/main" id="{996425FB-8E00-B23C-8B25-5B82F7FE7C3D}"/>
              </a:ext>
            </a:extLst>
          </p:cNvPr>
          <p:cNvSpPr/>
          <p:nvPr/>
        </p:nvSpPr>
        <p:spPr>
          <a:xfrm>
            <a:off x="8918417" y="891822"/>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65" name="TextBox 64">
            <a:extLst>
              <a:ext uri="{FF2B5EF4-FFF2-40B4-BE49-F238E27FC236}">
                <a16:creationId xmlns:a16="http://schemas.microsoft.com/office/drawing/2014/main" id="{5540BCF4-8E03-2AF6-9101-1B24E6E1BB07}"/>
              </a:ext>
            </a:extLst>
          </p:cNvPr>
          <p:cNvSpPr txBox="1"/>
          <p:nvPr/>
        </p:nvSpPr>
        <p:spPr>
          <a:xfrm>
            <a:off x="8829145" y="553055"/>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A1</a:t>
            </a:r>
          </a:p>
        </p:txBody>
      </p:sp>
      <p:sp>
        <p:nvSpPr>
          <p:cNvPr id="66" name="Rectangle 65">
            <a:extLst>
              <a:ext uri="{FF2B5EF4-FFF2-40B4-BE49-F238E27FC236}">
                <a16:creationId xmlns:a16="http://schemas.microsoft.com/office/drawing/2014/main" id="{63362F0B-8A22-C1C6-EC78-5A04427A1C71}"/>
              </a:ext>
            </a:extLst>
          </p:cNvPr>
          <p:cNvSpPr/>
          <p:nvPr/>
        </p:nvSpPr>
        <p:spPr>
          <a:xfrm>
            <a:off x="9961608" y="891822"/>
            <a:ext cx="759752" cy="369333"/>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67" name="TextBox 66">
            <a:extLst>
              <a:ext uri="{FF2B5EF4-FFF2-40B4-BE49-F238E27FC236}">
                <a16:creationId xmlns:a16="http://schemas.microsoft.com/office/drawing/2014/main" id="{3482C8B0-3013-70BA-C88B-8F85C191F1FE}"/>
              </a:ext>
            </a:extLst>
          </p:cNvPr>
          <p:cNvSpPr txBox="1"/>
          <p:nvPr/>
        </p:nvSpPr>
        <p:spPr>
          <a:xfrm>
            <a:off x="9872336" y="553055"/>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A2</a:t>
            </a:r>
          </a:p>
        </p:txBody>
      </p:sp>
      <p:sp>
        <p:nvSpPr>
          <p:cNvPr id="68" name="Rectangle 67">
            <a:extLst>
              <a:ext uri="{FF2B5EF4-FFF2-40B4-BE49-F238E27FC236}">
                <a16:creationId xmlns:a16="http://schemas.microsoft.com/office/drawing/2014/main" id="{66457839-59F7-02E8-B974-D41CB6CE05C8}"/>
              </a:ext>
            </a:extLst>
          </p:cNvPr>
          <p:cNvSpPr/>
          <p:nvPr/>
        </p:nvSpPr>
        <p:spPr>
          <a:xfrm>
            <a:off x="11002650" y="902553"/>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69" name="TextBox 68">
            <a:extLst>
              <a:ext uri="{FF2B5EF4-FFF2-40B4-BE49-F238E27FC236}">
                <a16:creationId xmlns:a16="http://schemas.microsoft.com/office/drawing/2014/main" id="{3B467527-3EA4-A9A8-3A3F-16F0353B34C1}"/>
              </a:ext>
            </a:extLst>
          </p:cNvPr>
          <p:cNvSpPr txBox="1"/>
          <p:nvPr/>
        </p:nvSpPr>
        <p:spPr>
          <a:xfrm>
            <a:off x="10913378" y="563786"/>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A3</a:t>
            </a:r>
          </a:p>
        </p:txBody>
      </p:sp>
      <p:sp>
        <p:nvSpPr>
          <p:cNvPr id="70" name="Rectangle 69">
            <a:extLst>
              <a:ext uri="{FF2B5EF4-FFF2-40B4-BE49-F238E27FC236}">
                <a16:creationId xmlns:a16="http://schemas.microsoft.com/office/drawing/2014/main" id="{85F7D930-EFC7-22AD-2782-E0D0DCD033C8}"/>
              </a:ext>
            </a:extLst>
          </p:cNvPr>
          <p:cNvSpPr/>
          <p:nvPr/>
        </p:nvSpPr>
        <p:spPr>
          <a:xfrm>
            <a:off x="7875227" y="1793345"/>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1" name="TextBox 70">
            <a:extLst>
              <a:ext uri="{FF2B5EF4-FFF2-40B4-BE49-F238E27FC236}">
                <a16:creationId xmlns:a16="http://schemas.microsoft.com/office/drawing/2014/main" id="{6D05E9B3-979E-4739-FD5F-65467B84DE47}"/>
              </a:ext>
            </a:extLst>
          </p:cNvPr>
          <p:cNvSpPr txBox="1"/>
          <p:nvPr/>
        </p:nvSpPr>
        <p:spPr>
          <a:xfrm>
            <a:off x="7785955" y="1454578"/>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X0</a:t>
            </a:r>
          </a:p>
        </p:txBody>
      </p:sp>
      <p:sp>
        <p:nvSpPr>
          <p:cNvPr id="72" name="Rectangle 71">
            <a:extLst>
              <a:ext uri="{FF2B5EF4-FFF2-40B4-BE49-F238E27FC236}">
                <a16:creationId xmlns:a16="http://schemas.microsoft.com/office/drawing/2014/main" id="{10E2BC21-04A5-47A3-8CED-A3C925D10F32}"/>
              </a:ext>
            </a:extLst>
          </p:cNvPr>
          <p:cNvSpPr/>
          <p:nvPr/>
        </p:nvSpPr>
        <p:spPr>
          <a:xfrm>
            <a:off x="8916269" y="1804076"/>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3" name="TextBox 72">
            <a:extLst>
              <a:ext uri="{FF2B5EF4-FFF2-40B4-BE49-F238E27FC236}">
                <a16:creationId xmlns:a16="http://schemas.microsoft.com/office/drawing/2014/main" id="{F4C6320F-CCC0-A0EE-2E10-61437D0974F2}"/>
              </a:ext>
            </a:extLst>
          </p:cNvPr>
          <p:cNvSpPr txBox="1"/>
          <p:nvPr/>
        </p:nvSpPr>
        <p:spPr>
          <a:xfrm>
            <a:off x="8826997" y="1465309"/>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X1</a:t>
            </a:r>
          </a:p>
        </p:txBody>
      </p:sp>
      <p:sp>
        <p:nvSpPr>
          <p:cNvPr id="74" name="Rectangle 73">
            <a:extLst>
              <a:ext uri="{FF2B5EF4-FFF2-40B4-BE49-F238E27FC236}">
                <a16:creationId xmlns:a16="http://schemas.microsoft.com/office/drawing/2014/main" id="{5EA3E98F-501D-5264-1020-E5DD08D910DD}"/>
              </a:ext>
            </a:extLst>
          </p:cNvPr>
          <p:cNvSpPr/>
          <p:nvPr/>
        </p:nvSpPr>
        <p:spPr>
          <a:xfrm>
            <a:off x="9959460" y="1804076"/>
            <a:ext cx="759752" cy="369333"/>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0x68</a:t>
            </a:r>
          </a:p>
        </p:txBody>
      </p:sp>
      <p:sp>
        <p:nvSpPr>
          <p:cNvPr id="75" name="TextBox 74">
            <a:extLst>
              <a:ext uri="{FF2B5EF4-FFF2-40B4-BE49-F238E27FC236}">
                <a16:creationId xmlns:a16="http://schemas.microsoft.com/office/drawing/2014/main" id="{F5D9EA86-DAF6-ACD1-CA35-AA73EF36469D}"/>
              </a:ext>
            </a:extLst>
          </p:cNvPr>
          <p:cNvSpPr txBox="1"/>
          <p:nvPr/>
        </p:nvSpPr>
        <p:spPr>
          <a:xfrm>
            <a:off x="9870188" y="1465309"/>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X2</a:t>
            </a:r>
          </a:p>
        </p:txBody>
      </p:sp>
      <p:sp>
        <p:nvSpPr>
          <p:cNvPr id="76" name="Rectangle 75">
            <a:extLst>
              <a:ext uri="{FF2B5EF4-FFF2-40B4-BE49-F238E27FC236}">
                <a16:creationId xmlns:a16="http://schemas.microsoft.com/office/drawing/2014/main" id="{AE317858-4ED4-DFFB-69FA-0CB7543B3F37}"/>
              </a:ext>
            </a:extLst>
          </p:cNvPr>
          <p:cNvSpPr/>
          <p:nvPr/>
        </p:nvSpPr>
        <p:spPr>
          <a:xfrm>
            <a:off x="11000502" y="1814807"/>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7" name="TextBox 76">
            <a:extLst>
              <a:ext uri="{FF2B5EF4-FFF2-40B4-BE49-F238E27FC236}">
                <a16:creationId xmlns:a16="http://schemas.microsoft.com/office/drawing/2014/main" id="{614FAA6D-D55C-2448-CB60-3F9AB169CCA2}"/>
              </a:ext>
            </a:extLst>
          </p:cNvPr>
          <p:cNvSpPr txBox="1"/>
          <p:nvPr/>
        </p:nvSpPr>
        <p:spPr>
          <a:xfrm>
            <a:off x="10911230" y="1476040"/>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X3</a:t>
            </a:r>
          </a:p>
        </p:txBody>
      </p:sp>
      <p:sp>
        <p:nvSpPr>
          <p:cNvPr id="2" name="Rectangle 1">
            <a:extLst>
              <a:ext uri="{FF2B5EF4-FFF2-40B4-BE49-F238E27FC236}">
                <a16:creationId xmlns:a16="http://schemas.microsoft.com/office/drawing/2014/main" id="{55E1E927-3C42-2B4B-DABF-F8BC03171462}"/>
              </a:ext>
            </a:extLst>
          </p:cNvPr>
          <p:cNvSpPr/>
          <p:nvPr/>
        </p:nvSpPr>
        <p:spPr>
          <a:xfrm>
            <a:off x="10664330" y="5658571"/>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3" name="TextBox 2">
            <a:extLst>
              <a:ext uri="{FF2B5EF4-FFF2-40B4-BE49-F238E27FC236}">
                <a16:creationId xmlns:a16="http://schemas.microsoft.com/office/drawing/2014/main" id="{5874070C-769C-A76B-56F6-2E88116C733D}"/>
              </a:ext>
            </a:extLst>
          </p:cNvPr>
          <p:cNvSpPr txBox="1"/>
          <p:nvPr/>
        </p:nvSpPr>
        <p:spPr>
          <a:xfrm>
            <a:off x="9861222" y="563616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0x06</a:t>
            </a:r>
          </a:p>
        </p:txBody>
      </p:sp>
      <p:sp>
        <p:nvSpPr>
          <p:cNvPr id="4" name="Rectangle 3">
            <a:extLst>
              <a:ext uri="{FF2B5EF4-FFF2-40B4-BE49-F238E27FC236}">
                <a16:creationId xmlns:a16="http://schemas.microsoft.com/office/drawing/2014/main" id="{4CBF05B0-A058-16E8-B6E9-C22FD3A42F0D}"/>
              </a:ext>
            </a:extLst>
          </p:cNvPr>
          <p:cNvSpPr/>
          <p:nvPr/>
        </p:nvSpPr>
        <p:spPr>
          <a:xfrm>
            <a:off x="7875224" y="5676727"/>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00000001</a:t>
            </a:r>
          </a:p>
        </p:txBody>
      </p:sp>
      <p:sp>
        <p:nvSpPr>
          <p:cNvPr id="5" name="TextBox 4">
            <a:extLst>
              <a:ext uri="{FF2B5EF4-FFF2-40B4-BE49-F238E27FC236}">
                <a16:creationId xmlns:a16="http://schemas.microsoft.com/office/drawing/2014/main" id="{4A0F4ED0-C2B3-BFDC-116D-249CB07B1392}"/>
              </a:ext>
            </a:extLst>
          </p:cNvPr>
          <p:cNvSpPr txBox="1"/>
          <p:nvPr/>
        </p:nvSpPr>
        <p:spPr>
          <a:xfrm>
            <a:off x="7072116" y="565431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0x06</a:t>
            </a:r>
          </a:p>
        </p:txBody>
      </p:sp>
    </p:spTree>
    <p:extLst>
      <p:ext uri="{BB962C8B-B14F-4D97-AF65-F5344CB8AC3E}">
        <p14:creationId xmlns:p14="http://schemas.microsoft.com/office/powerpoint/2010/main" val="248930226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A80355-CF2D-FEF4-5D94-6F7C27639DF0}"/>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A253B6E6-D80E-FFA8-4A84-F3866BCB139F}"/>
              </a:ext>
            </a:extLst>
          </p:cNvPr>
          <p:cNvSpPr/>
          <p:nvPr/>
        </p:nvSpPr>
        <p:spPr>
          <a:xfrm>
            <a:off x="7877375" y="881091"/>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 name="TextBox 8">
            <a:extLst>
              <a:ext uri="{FF2B5EF4-FFF2-40B4-BE49-F238E27FC236}">
                <a16:creationId xmlns:a16="http://schemas.microsoft.com/office/drawing/2014/main" id="{4B07B4CC-8352-095A-6104-AC6E1A65CAE7}"/>
              </a:ext>
            </a:extLst>
          </p:cNvPr>
          <p:cNvSpPr txBox="1"/>
          <p:nvPr/>
        </p:nvSpPr>
        <p:spPr>
          <a:xfrm>
            <a:off x="7788103" y="542324"/>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A0</a:t>
            </a:r>
          </a:p>
        </p:txBody>
      </p:sp>
      <p:sp>
        <p:nvSpPr>
          <p:cNvPr id="28" name="Rectangle 27">
            <a:extLst>
              <a:ext uri="{FF2B5EF4-FFF2-40B4-BE49-F238E27FC236}">
                <a16:creationId xmlns:a16="http://schemas.microsoft.com/office/drawing/2014/main" id="{B282766F-4861-C75D-B874-720520E3BCD0}"/>
              </a:ext>
            </a:extLst>
          </p:cNvPr>
          <p:cNvSpPr/>
          <p:nvPr/>
        </p:nvSpPr>
        <p:spPr>
          <a:xfrm>
            <a:off x="5028036" y="887471"/>
            <a:ext cx="739227" cy="36933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0x03</a:t>
            </a:r>
          </a:p>
        </p:txBody>
      </p:sp>
      <p:sp>
        <p:nvSpPr>
          <p:cNvPr id="29" name="TextBox 28">
            <a:extLst>
              <a:ext uri="{FF2B5EF4-FFF2-40B4-BE49-F238E27FC236}">
                <a16:creationId xmlns:a16="http://schemas.microsoft.com/office/drawing/2014/main" id="{9D51C3EA-62CC-BB59-10D2-27ADB7556FB3}"/>
              </a:ext>
            </a:extLst>
          </p:cNvPr>
          <p:cNvSpPr txBox="1"/>
          <p:nvPr/>
        </p:nvSpPr>
        <p:spPr>
          <a:xfrm>
            <a:off x="4933497" y="541118"/>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PC</a:t>
            </a:r>
          </a:p>
        </p:txBody>
      </p:sp>
      <p:sp>
        <p:nvSpPr>
          <p:cNvPr id="30" name="Rectangle 29">
            <a:extLst>
              <a:ext uri="{FF2B5EF4-FFF2-40B4-BE49-F238E27FC236}">
                <a16:creationId xmlns:a16="http://schemas.microsoft.com/office/drawing/2014/main" id="{5312FFB8-1765-ADCC-EDFB-F54C60F536B8}"/>
              </a:ext>
            </a:extLst>
          </p:cNvPr>
          <p:cNvSpPr/>
          <p:nvPr/>
        </p:nvSpPr>
        <p:spPr>
          <a:xfrm>
            <a:off x="6046348" y="892276"/>
            <a:ext cx="602281"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&lt;=&gt;</a:t>
            </a:r>
          </a:p>
        </p:txBody>
      </p:sp>
      <p:sp>
        <p:nvSpPr>
          <p:cNvPr id="31" name="TextBox 30">
            <a:extLst>
              <a:ext uri="{FF2B5EF4-FFF2-40B4-BE49-F238E27FC236}">
                <a16:creationId xmlns:a16="http://schemas.microsoft.com/office/drawing/2014/main" id="{4C823F01-2A03-B291-A28E-55951739ECAA}"/>
              </a:ext>
            </a:extLst>
          </p:cNvPr>
          <p:cNvSpPr txBox="1"/>
          <p:nvPr/>
        </p:nvSpPr>
        <p:spPr>
          <a:xfrm>
            <a:off x="5948969" y="569110"/>
            <a:ext cx="767180"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CMP</a:t>
            </a:r>
          </a:p>
        </p:txBody>
      </p:sp>
      <p:sp>
        <p:nvSpPr>
          <p:cNvPr id="32" name="Rectangle 31">
            <a:extLst>
              <a:ext uri="{FF2B5EF4-FFF2-40B4-BE49-F238E27FC236}">
                <a16:creationId xmlns:a16="http://schemas.microsoft.com/office/drawing/2014/main" id="{A1A53339-EC10-D870-3CF5-6BD2C33E7837}"/>
              </a:ext>
            </a:extLst>
          </p:cNvPr>
          <p:cNvSpPr/>
          <p:nvPr/>
        </p:nvSpPr>
        <p:spPr>
          <a:xfrm>
            <a:off x="7875227" y="2697991"/>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10000110</a:t>
            </a:r>
          </a:p>
        </p:txBody>
      </p:sp>
      <p:sp>
        <p:nvSpPr>
          <p:cNvPr id="33" name="TextBox 32">
            <a:extLst>
              <a:ext uri="{FF2B5EF4-FFF2-40B4-BE49-F238E27FC236}">
                <a16:creationId xmlns:a16="http://schemas.microsoft.com/office/drawing/2014/main" id="{A8DEBCBE-5491-FE8B-8607-8A97ECFA852B}"/>
              </a:ext>
            </a:extLst>
          </p:cNvPr>
          <p:cNvSpPr txBox="1"/>
          <p:nvPr/>
        </p:nvSpPr>
        <p:spPr>
          <a:xfrm>
            <a:off x="7081082" y="269709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34" name="Rectangle 33">
            <a:extLst>
              <a:ext uri="{FF2B5EF4-FFF2-40B4-BE49-F238E27FC236}">
                <a16:creationId xmlns:a16="http://schemas.microsoft.com/office/drawing/2014/main" id="{987A479A-B62F-CE09-2B59-6E0F21CA2DCA}"/>
              </a:ext>
            </a:extLst>
          </p:cNvPr>
          <p:cNvSpPr/>
          <p:nvPr/>
        </p:nvSpPr>
        <p:spPr>
          <a:xfrm>
            <a:off x="7875226" y="3181188"/>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01001000</a:t>
            </a:r>
          </a:p>
        </p:txBody>
      </p:sp>
      <p:sp>
        <p:nvSpPr>
          <p:cNvPr id="35" name="TextBox 34">
            <a:extLst>
              <a:ext uri="{FF2B5EF4-FFF2-40B4-BE49-F238E27FC236}">
                <a16:creationId xmlns:a16="http://schemas.microsoft.com/office/drawing/2014/main" id="{E2F8E0B6-F247-40D9-21D8-DF0A8F43EAFD}"/>
              </a:ext>
            </a:extLst>
          </p:cNvPr>
          <p:cNvSpPr txBox="1"/>
          <p:nvPr/>
        </p:nvSpPr>
        <p:spPr>
          <a:xfrm>
            <a:off x="7072118" y="3158779"/>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36" name="Rectangle 35">
            <a:extLst>
              <a:ext uri="{FF2B5EF4-FFF2-40B4-BE49-F238E27FC236}">
                <a16:creationId xmlns:a16="http://schemas.microsoft.com/office/drawing/2014/main" id="{AA68575B-51D1-4CC4-44C6-7CB87D8EC163}"/>
              </a:ext>
            </a:extLst>
          </p:cNvPr>
          <p:cNvSpPr/>
          <p:nvPr/>
        </p:nvSpPr>
        <p:spPr>
          <a:xfrm>
            <a:off x="7879710" y="3684105"/>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01000010</a:t>
            </a:r>
          </a:p>
        </p:txBody>
      </p:sp>
      <p:sp>
        <p:nvSpPr>
          <p:cNvPr id="37" name="TextBox 36">
            <a:extLst>
              <a:ext uri="{FF2B5EF4-FFF2-40B4-BE49-F238E27FC236}">
                <a16:creationId xmlns:a16="http://schemas.microsoft.com/office/drawing/2014/main" id="{9171A7BD-2EC1-C352-C5B1-6501270E0D20}"/>
              </a:ext>
            </a:extLst>
          </p:cNvPr>
          <p:cNvSpPr txBox="1"/>
          <p:nvPr/>
        </p:nvSpPr>
        <p:spPr>
          <a:xfrm>
            <a:off x="7085565" y="368321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38" name="Rectangle 37">
            <a:extLst>
              <a:ext uri="{FF2B5EF4-FFF2-40B4-BE49-F238E27FC236}">
                <a16:creationId xmlns:a16="http://schemas.microsoft.com/office/drawing/2014/main" id="{6DAAB810-49F4-DA84-4D19-2783AA5E3BD5}"/>
              </a:ext>
            </a:extLst>
          </p:cNvPr>
          <p:cNvSpPr/>
          <p:nvPr/>
        </p:nvSpPr>
        <p:spPr>
          <a:xfrm>
            <a:off x="7879709" y="4167302"/>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10000110</a:t>
            </a:r>
          </a:p>
        </p:txBody>
      </p:sp>
      <p:sp>
        <p:nvSpPr>
          <p:cNvPr id="39" name="TextBox 38">
            <a:extLst>
              <a:ext uri="{FF2B5EF4-FFF2-40B4-BE49-F238E27FC236}">
                <a16:creationId xmlns:a16="http://schemas.microsoft.com/office/drawing/2014/main" id="{5A5DA754-CB50-93F5-6ABF-27E01E300D7B}"/>
              </a:ext>
            </a:extLst>
          </p:cNvPr>
          <p:cNvSpPr txBox="1"/>
          <p:nvPr/>
        </p:nvSpPr>
        <p:spPr>
          <a:xfrm>
            <a:off x="7076601" y="4144893"/>
            <a:ext cx="736099" cy="369332"/>
          </a:xfrm>
          <a:prstGeom prst="rect">
            <a:avLst/>
          </a:prstGeom>
          <a:solidFill>
            <a:srgbClr val="FFC000"/>
          </a:solid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40" name="Rectangle 39">
            <a:extLst>
              <a:ext uri="{FF2B5EF4-FFF2-40B4-BE49-F238E27FC236}">
                <a16:creationId xmlns:a16="http://schemas.microsoft.com/office/drawing/2014/main" id="{5A1EEF16-002E-59AB-1CF3-3D94241B2B88}"/>
              </a:ext>
            </a:extLst>
          </p:cNvPr>
          <p:cNvSpPr/>
          <p:nvPr/>
        </p:nvSpPr>
        <p:spPr>
          <a:xfrm>
            <a:off x="7875225" y="4679180"/>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01101001</a:t>
            </a:r>
          </a:p>
        </p:txBody>
      </p:sp>
      <p:sp>
        <p:nvSpPr>
          <p:cNvPr id="41" name="TextBox 40">
            <a:extLst>
              <a:ext uri="{FF2B5EF4-FFF2-40B4-BE49-F238E27FC236}">
                <a16:creationId xmlns:a16="http://schemas.microsoft.com/office/drawing/2014/main" id="{896E8B80-D836-5569-493E-FACEF78CE228}"/>
              </a:ext>
            </a:extLst>
          </p:cNvPr>
          <p:cNvSpPr txBox="1"/>
          <p:nvPr/>
        </p:nvSpPr>
        <p:spPr>
          <a:xfrm>
            <a:off x="7081080" y="467828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42" name="Rectangle 41">
            <a:extLst>
              <a:ext uri="{FF2B5EF4-FFF2-40B4-BE49-F238E27FC236}">
                <a16:creationId xmlns:a16="http://schemas.microsoft.com/office/drawing/2014/main" id="{0D07CC65-BD72-0966-46D5-CFF9EA7C97AA}"/>
              </a:ext>
            </a:extLst>
          </p:cNvPr>
          <p:cNvSpPr/>
          <p:nvPr/>
        </p:nvSpPr>
        <p:spPr>
          <a:xfrm>
            <a:off x="7875224" y="5162377"/>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01010010</a:t>
            </a:r>
          </a:p>
        </p:txBody>
      </p:sp>
      <p:sp>
        <p:nvSpPr>
          <p:cNvPr id="43" name="TextBox 42">
            <a:extLst>
              <a:ext uri="{FF2B5EF4-FFF2-40B4-BE49-F238E27FC236}">
                <a16:creationId xmlns:a16="http://schemas.microsoft.com/office/drawing/2014/main" id="{54046AEB-7EF9-59E7-BB01-09E9BE5F3B07}"/>
              </a:ext>
            </a:extLst>
          </p:cNvPr>
          <p:cNvSpPr txBox="1"/>
          <p:nvPr/>
        </p:nvSpPr>
        <p:spPr>
          <a:xfrm>
            <a:off x="7072116" y="513996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83" name="Rectangle 82">
            <a:extLst>
              <a:ext uri="{FF2B5EF4-FFF2-40B4-BE49-F238E27FC236}">
                <a16:creationId xmlns:a16="http://schemas.microsoft.com/office/drawing/2014/main" id="{752F754D-D8A3-714B-E671-2A0D74900FE2}"/>
              </a:ext>
            </a:extLst>
          </p:cNvPr>
          <p:cNvSpPr/>
          <p:nvPr/>
        </p:nvSpPr>
        <p:spPr>
          <a:xfrm>
            <a:off x="10664333" y="2698885"/>
            <a:ext cx="736099" cy="369333"/>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0x68</a:t>
            </a:r>
          </a:p>
        </p:txBody>
      </p:sp>
      <p:sp>
        <p:nvSpPr>
          <p:cNvPr id="84" name="TextBox 83">
            <a:extLst>
              <a:ext uri="{FF2B5EF4-FFF2-40B4-BE49-F238E27FC236}">
                <a16:creationId xmlns:a16="http://schemas.microsoft.com/office/drawing/2014/main" id="{9E78DE24-66A8-3F38-35F7-6220A11AC653}"/>
              </a:ext>
            </a:extLst>
          </p:cNvPr>
          <p:cNvSpPr txBox="1"/>
          <p:nvPr/>
        </p:nvSpPr>
        <p:spPr>
          <a:xfrm>
            <a:off x="9870188" y="269799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85" name="Rectangle 84">
            <a:extLst>
              <a:ext uri="{FF2B5EF4-FFF2-40B4-BE49-F238E27FC236}">
                <a16:creationId xmlns:a16="http://schemas.microsoft.com/office/drawing/2014/main" id="{9DFCC957-EA21-75D3-57E1-40361B0333F1}"/>
              </a:ext>
            </a:extLst>
          </p:cNvPr>
          <p:cNvSpPr/>
          <p:nvPr/>
        </p:nvSpPr>
        <p:spPr>
          <a:xfrm>
            <a:off x="10664332" y="3182082"/>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6" name="TextBox 85">
            <a:extLst>
              <a:ext uri="{FF2B5EF4-FFF2-40B4-BE49-F238E27FC236}">
                <a16:creationId xmlns:a16="http://schemas.microsoft.com/office/drawing/2014/main" id="{79D19F85-90C0-5F61-5411-2D8F5CA32684}"/>
              </a:ext>
            </a:extLst>
          </p:cNvPr>
          <p:cNvSpPr txBox="1"/>
          <p:nvPr/>
        </p:nvSpPr>
        <p:spPr>
          <a:xfrm>
            <a:off x="9861224" y="3159673"/>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87" name="Rectangle 86">
            <a:extLst>
              <a:ext uri="{FF2B5EF4-FFF2-40B4-BE49-F238E27FC236}">
                <a16:creationId xmlns:a16="http://schemas.microsoft.com/office/drawing/2014/main" id="{0F993D5F-A096-3790-BC04-CEACFAAA7353}"/>
              </a:ext>
            </a:extLst>
          </p:cNvPr>
          <p:cNvSpPr/>
          <p:nvPr/>
        </p:nvSpPr>
        <p:spPr>
          <a:xfrm>
            <a:off x="10668816" y="3684999"/>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8" name="TextBox 87">
            <a:extLst>
              <a:ext uri="{FF2B5EF4-FFF2-40B4-BE49-F238E27FC236}">
                <a16:creationId xmlns:a16="http://schemas.microsoft.com/office/drawing/2014/main" id="{99C3C304-C2C5-A0E8-F010-7CED41FD6E4E}"/>
              </a:ext>
            </a:extLst>
          </p:cNvPr>
          <p:cNvSpPr txBox="1"/>
          <p:nvPr/>
        </p:nvSpPr>
        <p:spPr>
          <a:xfrm>
            <a:off x="9874671" y="3684106"/>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89" name="Rectangle 88">
            <a:extLst>
              <a:ext uri="{FF2B5EF4-FFF2-40B4-BE49-F238E27FC236}">
                <a16:creationId xmlns:a16="http://schemas.microsoft.com/office/drawing/2014/main" id="{9954E055-5609-C37D-6DE5-15324C1918B8}"/>
              </a:ext>
            </a:extLst>
          </p:cNvPr>
          <p:cNvSpPr/>
          <p:nvPr/>
        </p:nvSpPr>
        <p:spPr>
          <a:xfrm>
            <a:off x="10668815" y="4168196"/>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0" name="TextBox 89">
            <a:extLst>
              <a:ext uri="{FF2B5EF4-FFF2-40B4-BE49-F238E27FC236}">
                <a16:creationId xmlns:a16="http://schemas.microsoft.com/office/drawing/2014/main" id="{972D297A-0D00-DDEA-9578-8F6C871EF1DD}"/>
              </a:ext>
            </a:extLst>
          </p:cNvPr>
          <p:cNvSpPr txBox="1"/>
          <p:nvPr/>
        </p:nvSpPr>
        <p:spPr>
          <a:xfrm>
            <a:off x="9865707" y="414578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91" name="Rectangle 90">
            <a:extLst>
              <a:ext uri="{FF2B5EF4-FFF2-40B4-BE49-F238E27FC236}">
                <a16:creationId xmlns:a16="http://schemas.microsoft.com/office/drawing/2014/main" id="{D7788D1C-4EA9-89D1-FC13-0CC70A224F22}"/>
              </a:ext>
            </a:extLst>
          </p:cNvPr>
          <p:cNvSpPr/>
          <p:nvPr/>
        </p:nvSpPr>
        <p:spPr>
          <a:xfrm>
            <a:off x="10664331" y="4680074"/>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2" name="TextBox 91">
            <a:extLst>
              <a:ext uri="{FF2B5EF4-FFF2-40B4-BE49-F238E27FC236}">
                <a16:creationId xmlns:a16="http://schemas.microsoft.com/office/drawing/2014/main" id="{4559E7A1-B83A-D902-308C-FAC8B6704AAB}"/>
              </a:ext>
            </a:extLst>
          </p:cNvPr>
          <p:cNvSpPr txBox="1"/>
          <p:nvPr/>
        </p:nvSpPr>
        <p:spPr>
          <a:xfrm>
            <a:off x="9870186" y="4679181"/>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93" name="Rectangle 92">
            <a:extLst>
              <a:ext uri="{FF2B5EF4-FFF2-40B4-BE49-F238E27FC236}">
                <a16:creationId xmlns:a16="http://schemas.microsoft.com/office/drawing/2014/main" id="{D0A942C3-B59A-58CB-EBB7-15876F52C0C0}"/>
              </a:ext>
            </a:extLst>
          </p:cNvPr>
          <p:cNvSpPr/>
          <p:nvPr/>
        </p:nvSpPr>
        <p:spPr>
          <a:xfrm>
            <a:off x="10664330" y="5163271"/>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4" name="TextBox 93">
            <a:extLst>
              <a:ext uri="{FF2B5EF4-FFF2-40B4-BE49-F238E27FC236}">
                <a16:creationId xmlns:a16="http://schemas.microsoft.com/office/drawing/2014/main" id="{60AEDAB3-B7AA-17C7-6F74-73429BD20CF4}"/>
              </a:ext>
            </a:extLst>
          </p:cNvPr>
          <p:cNvSpPr txBox="1"/>
          <p:nvPr/>
        </p:nvSpPr>
        <p:spPr>
          <a:xfrm>
            <a:off x="9861222" y="514086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103" name="Title 102">
            <a:extLst>
              <a:ext uri="{FF2B5EF4-FFF2-40B4-BE49-F238E27FC236}">
                <a16:creationId xmlns:a16="http://schemas.microsoft.com/office/drawing/2014/main" id="{DFF8CA55-B3BD-EAD3-C393-2410DF82EF65}"/>
              </a:ext>
            </a:extLst>
          </p:cNvPr>
          <p:cNvSpPr>
            <a:spLocks noGrp="1"/>
          </p:cNvSpPr>
          <p:nvPr>
            <p:ph type="title"/>
          </p:nvPr>
        </p:nvSpPr>
        <p:spPr>
          <a:xfrm>
            <a:off x="838200" y="365125"/>
            <a:ext cx="3922762" cy="1325563"/>
          </a:xfrm>
        </p:spPr>
        <p:txBody>
          <a:bodyPr/>
          <a:lstStyle/>
          <a:p>
            <a:r>
              <a:rPr lang="en-US" dirty="0"/>
              <a:t>CDC8512 Architecture</a:t>
            </a:r>
          </a:p>
        </p:txBody>
      </p:sp>
      <p:sp>
        <p:nvSpPr>
          <p:cNvPr id="78" name="Content Placeholder 77">
            <a:extLst>
              <a:ext uri="{FF2B5EF4-FFF2-40B4-BE49-F238E27FC236}">
                <a16:creationId xmlns:a16="http://schemas.microsoft.com/office/drawing/2014/main" id="{384F40FB-B7B8-8B81-5B62-21CAF3E22F90}"/>
              </a:ext>
            </a:extLst>
          </p:cNvPr>
          <p:cNvSpPr>
            <a:spLocks noGrp="1"/>
          </p:cNvSpPr>
          <p:nvPr>
            <p:ph idx="1"/>
          </p:nvPr>
        </p:nvSpPr>
        <p:spPr>
          <a:xfrm>
            <a:off x="838200" y="1825625"/>
            <a:ext cx="5432471" cy="4140099"/>
          </a:xfrm>
        </p:spPr>
        <p:txBody>
          <a:bodyPr/>
          <a:lstStyle/>
          <a:p>
            <a:r>
              <a:rPr lang="en-US" dirty="0"/>
              <a:t>We load the instruction at 0x02</a:t>
            </a:r>
          </a:p>
          <a:p>
            <a:r>
              <a:rPr lang="en-US" dirty="0"/>
              <a:t>Which sets A0 to 0 and as a side effect, stores the contents of X2 into data location 0x00</a:t>
            </a:r>
          </a:p>
          <a:p>
            <a:r>
              <a:rPr lang="en-US" dirty="0"/>
              <a:t>Then the PC is updated to 0x03</a:t>
            </a:r>
          </a:p>
          <a:p>
            <a:endParaRPr lang="en-US" dirty="0"/>
          </a:p>
        </p:txBody>
      </p:sp>
      <p:sp>
        <p:nvSpPr>
          <p:cNvPr id="25" name="Rectangle 24">
            <a:extLst>
              <a:ext uri="{FF2B5EF4-FFF2-40B4-BE49-F238E27FC236}">
                <a16:creationId xmlns:a16="http://schemas.microsoft.com/office/drawing/2014/main" id="{542EF49E-245E-9CF4-F431-2C89911B6157}"/>
              </a:ext>
            </a:extLst>
          </p:cNvPr>
          <p:cNvSpPr/>
          <p:nvPr/>
        </p:nvSpPr>
        <p:spPr>
          <a:xfrm>
            <a:off x="6849967" y="898202"/>
            <a:ext cx="602281"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a:t>
            </a:r>
          </a:p>
        </p:txBody>
      </p:sp>
      <p:sp>
        <p:nvSpPr>
          <p:cNvPr id="26" name="TextBox 25">
            <a:extLst>
              <a:ext uri="{FF2B5EF4-FFF2-40B4-BE49-F238E27FC236}">
                <a16:creationId xmlns:a16="http://schemas.microsoft.com/office/drawing/2014/main" id="{8FA124BD-E474-5C5A-0C2C-0B38FF939027}"/>
              </a:ext>
            </a:extLst>
          </p:cNvPr>
          <p:cNvSpPr txBox="1"/>
          <p:nvPr/>
        </p:nvSpPr>
        <p:spPr>
          <a:xfrm>
            <a:off x="6784930" y="55902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Mode</a:t>
            </a:r>
          </a:p>
        </p:txBody>
      </p:sp>
      <p:sp>
        <p:nvSpPr>
          <p:cNvPr id="64" name="Rectangle 63">
            <a:extLst>
              <a:ext uri="{FF2B5EF4-FFF2-40B4-BE49-F238E27FC236}">
                <a16:creationId xmlns:a16="http://schemas.microsoft.com/office/drawing/2014/main" id="{0A79832C-062E-DC48-F076-77ACA0B8DA84}"/>
              </a:ext>
            </a:extLst>
          </p:cNvPr>
          <p:cNvSpPr/>
          <p:nvPr/>
        </p:nvSpPr>
        <p:spPr>
          <a:xfrm>
            <a:off x="8918417" y="891822"/>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65" name="TextBox 64">
            <a:extLst>
              <a:ext uri="{FF2B5EF4-FFF2-40B4-BE49-F238E27FC236}">
                <a16:creationId xmlns:a16="http://schemas.microsoft.com/office/drawing/2014/main" id="{27F5375D-BC34-9E22-B69E-110EA8548421}"/>
              </a:ext>
            </a:extLst>
          </p:cNvPr>
          <p:cNvSpPr txBox="1"/>
          <p:nvPr/>
        </p:nvSpPr>
        <p:spPr>
          <a:xfrm>
            <a:off x="8829145" y="553055"/>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A1</a:t>
            </a:r>
          </a:p>
        </p:txBody>
      </p:sp>
      <p:sp>
        <p:nvSpPr>
          <p:cNvPr id="66" name="Rectangle 65">
            <a:extLst>
              <a:ext uri="{FF2B5EF4-FFF2-40B4-BE49-F238E27FC236}">
                <a16:creationId xmlns:a16="http://schemas.microsoft.com/office/drawing/2014/main" id="{F643856C-8F0A-9298-3936-5E9002D7824C}"/>
              </a:ext>
            </a:extLst>
          </p:cNvPr>
          <p:cNvSpPr/>
          <p:nvPr/>
        </p:nvSpPr>
        <p:spPr>
          <a:xfrm>
            <a:off x="9961608" y="891822"/>
            <a:ext cx="759752" cy="369333"/>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67" name="TextBox 66">
            <a:extLst>
              <a:ext uri="{FF2B5EF4-FFF2-40B4-BE49-F238E27FC236}">
                <a16:creationId xmlns:a16="http://schemas.microsoft.com/office/drawing/2014/main" id="{6925450A-0B53-1757-68A1-F0460D6D3AE4}"/>
              </a:ext>
            </a:extLst>
          </p:cNvPr>
          <p:cNvSpPr txBox="1"/>
          <p:nvPr/>
        </p:nvSpPr>
        <p:spPr>
          <a:xfrm>
            <a:off x="9872336" y="553055"/>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A2</a:t>
            </a:r>
          </a:p>
        </p:txBody>
      </p:sp>
      <p:sp>
        <p:nvSpPr>
          <p:cNvPr id="68" name="Rectangle 67">
            <a:extLst>
              <a:ext uri="{FF2B5EF4-FFF2-40B4-BE49-F238E27FC236}">
                <a16:creationId xmlns:a16="http://schemas.microsoft.com/office/drawing/2014/main" id="{A4658289-C047-05D5-AF2D-CC69C61B61E0}"/>
              </a:ext>
            </a:extLst>
          </p:cNvPr>
          <p:cNvSpPr/>
          <p:nvPr/>
        </p:nvSpPr>
        <p:spPr>
          <a:xfrm>
            <a:off x="11002650" y="902553"/>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69" name="TextBox 68">
            <a:extLst>
              <a:ext uri="{FF2B5EF4-FFF2-40B4-BE49-F238E27FC236}">
                <a16:creationId xmlns:a16="http://schemas.microsoft.com/office/drawing/2014/main" id="{FE8B1E8B-A562-59E6-9841-7B123FD5FA9A}"/>
              </a:ext>
            </a:extLst>
          </p:cNvPr>
          <p:cNvSpPr txBox="1"/>
          <p:nvPr/>
        </p:nvSpPr>
        <p:spPr>
          <a:xfrm>
            <a:off x="10913378" y="563786"/>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A3</a:t>
            </a:r>
          </a:p>
        </p:txBody>
      </p:sp>
      <p:sp>
        <p:nvSpPr>
          <p:cNvPr id="70" name="Rectangle 69">
            <a:extLst>
              <a:ext uri="{FF2B5EF4-FFF2-40B4-BE49-F238E27FC236}">
                <a16:creationId xmlns:a16="http://schemas.microsoft.com/office/drawing/2014/main" id="{0DC32863-4232-86B9-DFF5-A463F7544A66}"/>
              </a:ext>
            </a:extLst>
          </p:cNvPr>
          <p:cNvSpPr/>
          <p:nvPr/>
        </p:nvSpPr>
        <p:spPr>
          <a:xfrm>
            <a:off x="7875227" y="1793345"/>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1" name="TextBox 70">
            <a:extLst>
              <a:ext uri="{FF2B5EF4-FFF2-40B4-BE49-F238E27FC236}">
                <a16:creationId xmlns:a16="http://schemas.microsoft.com/office/drawing/2014/main" id="{714AC196-2939-9151-8DAC-7E841AAA2436}"/>
              </a:ext>
            </a:extLst>
          </p:cNvPr>
          <p:cNvSpPr txBox="1"/>
          <p:nvPr/>
        </p:nvSpPr>
        <p:spPr>
          <a:xfrm>
            <a:off x="7785955" y="1454578"/>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X0</a:t>
            </a:r>
          </a:p>
        </p:txBody>
      </p:sp>
      <p:sp>
        <p:nvSpPr>
          <p:cNvPr id="72" name="Rectangle 71">
            <a:extLst>
              <a:ext uri="{FF2B5EF4-FFF2-40B4-BE49-F238E27FC236}">
                <a16:creationId xmlns:a16="http://schemas.microsoft.com/office/drawing/2014/main" id="{52BF0420-FFC0-E7E4-D9B4-9EA8A95B86D5}"/>
              </a:ext>
            </a:extLst>
          </p:cNvPr>
          <p:cNvSpPr/>
          <p:nvPr/>
        </p:nvSpPr>
        <p:spPr>
          <a:xfrm>
            <a:off x="8916269" y="1804076"/>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3" name="TextBox 72">
            <a:extLst>
              <a:ext uri="{FF2B5EF4-FFF2-40B4-BE49-F238E27FC236}">
                <a16:creationId xmlns:a16="http://schemas.microsoft.com/office/drawing/2014/main" id="{2928AF00-610F-9508-905A-6274A0D52F89}"/>
              </a:ext>
            </a:extLst>
          </p:cNvPr>
          <p:cNvSpPr txBox="1"/>
          <p:nvPr/>
        </p:nvSpPr>
        <p:spPr>
          <a:xfrm>
            <a:off x="8826997" y="1465309"/>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X1</a:t>
            </a:r>
          </a:p>
        </p:txBody>
      </p:sp>
      <p:sp>
        <p:nvSpPr>
          <p:cNvPr id="74" name="Rectangle 73">
            <a:extLst>
              <a:ext uri="{FF2B5EF4-FFF2-40B4-BE49-F238E27FC236}">
                <a16:creationId xmlns:a16="http://schemas.microsoft.com/office/drawing/2014/main" id="{060D863B-A1D9-83BB-1627-0D7A19C59CAC}"/>
              </a:ext>
            </a:extLst>
          </p:cNvPr>
          <p:cNvSpPr/>
          <p:nvPr/>
        </p:nvSpPr>
        <p:spPr>
          <a:xfrm>
            <a:off x="9959460" y="1804076"/>
            <a:ext cx="759752" cy="369333"/>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0x68</a:t>
            </a:r>
          </a:p>
        </p:txBody>
      </p:sp>
      <p:sp>
        <p:nvSpPr>
          <p:cNvPr id="75" name="TextBox 74">
            <a:extLst>
              <a:ext uri="{FF2B5EF4-FFF2-40B4-BE49-F238E27FC236}">
                <a16:creationId xmlns:a16="http://schemas.microsoft.com/office/drawing/2014/main" id="{A919A3B5-0994-FD89-EFB6-994299D19A70}"/>
              </a:ext>
            </a:extLst>
          </p:cNvPr>
          <p:cNvSpPr txBox="1"/>
          <p:nvPr/>
        </p:nvSpPr>
        <p:spPr>
          <a:xfrm>
            <a:off x="9870188" y="1465309"/>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X2</a:t>
            </a:r>
          </a:p>
        </p:txBody>
      </p:sp>
      <p:sp>
        <p:nvSpPr>
          <p:cNvPr id="76" name="Rectangle 75">
            <a:extLst>
              <a:ext uri="{FF2B5EF4-FFF2-40B4-BE49-F238E27FC236}">
                <a16:creationId xmlns:a16="http://schemas.microsoft.com/office/drawing/2014/main" id="{5FF86385-5741-B0D2-AF64-82A41D651C12}"/>
              </a:ext>
            </a:extLst>
          </p:cNvPr>
          <p:cNvSpPr/>
          <p:nvPr/>
        </p:nvSpPr>
        <p:spPr>
          <a:xfrm>
            <a:off x="11000502" y="1814807"/>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7" name="TextBox 76">
            <a:extLst>
              <a:ext uri="{FF2B5EF4-FFF2-40B4-BE49-F238E27FC236}">
                <a16:creationId xmlns:a16="http://schemas.microsoft.com/office/drawing/2014/main" id="{6E257DDB-B082-3DE5-56E0-EC70686A6AA3}"/>
              </a:ext>
            </a:extLst>
          </p:cNvPr>
          <p:cNvSpPr txBox="1"/>
          <p:nvPr/>
        </p:nvSpPr>
        <p:spPr>
          <a:xfrm>
            <a:off x="10911230" y="1476040"/>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X3</a:t>
            </a:r>
          </a:p>
        </p:txBody>
      </p:sp>
      <p:sp>
        <p:nvSpPr>
          <p:cNvPr id="2" name="Rectangle 1">
            <a:extLst>
              <a:ext uri="{FF2B5EF4-FFF2-40B4-BE49-F238E27FC236}">
                <a16:creationId xmlns:a16="http://schemas.microsoft.com/office/drawing/2014/main" id="{3D37FF99-8D1C-EBBB-5778-066465283739}"/>
              </a:ext>
            </a:extLst>
          </p:cNvPr>
          <p:cNvSpPr/>
          <p:nvPr/>
        </p:nvSpPr>
        <p:spPr>
          <a:xfrm>
            <a:off x="10664330" y="5658571"/>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3" name="TextBox 2">
            <a:extLst>
              <a:ext uri="{FF2B5EF4-FFF2-40B4-BE49-F238E27FC236}">
                <a16:creationId xmlns:a16="http://schemas.microsoft.com/office/drawing/2014/main" id="{FD557020-4A7C-2D26-D73F-845A266774A9}"/>
              </a:ext>
            </a:extLst>
          </p:cNvPr>
          <p:cNvSpPr txBox="1"/>
          <p:nvPr/>
        </p:nvSpPr>
        <p:spPr>
          <a:xfrm>
            <a:off x="9861222" y="563616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0x06</a:t>
            </a:r>
          </a:p>
        </p:txBody>
      </p:sp>
      <p:sp>
        <p:nvSpPr>
          <p:cNvPr id="4" name="Rectangle 3">
            <a:extLst>
              <a:ext uri="{FF2B5EF4-FFF2-40B4-BE49-F238E27FC236}">
                <a16:creationId xmlns:a16="http://schemas.microsoft.com/office/drawing/2014/main" id="{E1BBE33F-5241-0AC4-DEA2-1FD20AD3436B}"/>
              </a:ext>
            </a:extLst>
          </p:cNvPr>
          <p:cNvSpPr/>
          <p:nvPr/>
        </p:nvSpPr>
        <p:spPr>
          <a:xfrm>
            <a:off x="7875224" y="5676727"/>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00000001</a:t>
            </a:r>
          </a:p>
        </p:txBody>
      </p:sp>
      <p:sp>
        <p:nvSpPr>
          <p:cNvPr id="5" name="TextBox 4">
            <a:extLst>
              <a:ext uri="{FF2B5EF4-FFF2-40B4-BE49-F238E27FC236}">
                <a16:creationId xmlns:a16="http://schemas.microsoft.com/office/drawing/2014/main" id="{304C10D5-CAFA-CDF6-5910-4F2E1BB8821F}"/>
              </a:ext>
            </a:extLst>
          </p:cNvPr>
          <p:cNvSpPr txBox="1"/>
          <p:nvPr/>
        </p:nvSpPr>
        <p:spPr>
          <a:xfrm>
            <a:off x="7072116" y="565431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0x06</a:t>
            </a:r>
          </a:p>
        </p:txBody>
      </p:sp>
    </p:spTree>
    <p:extLst>
      <p:ext uri="{BB962C8B-B14F-4D97-AF65-F5344CB8AC3E}">
        <p14:creationId xmlns:p14="http://schemas.microsoft.com/office/powerpoint/2010/main" val="13169315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6E58A7-72FA-02EF-F028-93457F656788}"/>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76AB11DF-A1E6-0754-8BB5-9B22754E1F73}"/>
              </a:ext>
            </a:extLst>
          </p:cNvPr>
          <p:cNvSpPr/>
          <p:nvPr/>
        </p:nvSpPr>
        <p:spPr>
          <a:xfrm>
            <a:off x="7877375" y="881091"/>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 name="TextBox 8">
            <a:extLst>
              <a:ext uri="{FF2B5EF4-FFF2-40B4-BE49-F238E27FC236}">
                <a16:creationId xmlns:a16="http://schemas.microsoft.com/office/drawing/2014/main" id="{F7ED51F7-4E9D-499C-8690-A56024BFD5B4}"/>
              </a:ext>
            </a:extLst>
          </p:cNvPr>
          <p:cNvSpPr txBox="1"/>
          <p:nvPr/>
        </p:nvSpPr>
        <p:spPr>
          <a:xfrm>
            <a:off x="7788103" y="542324"/>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A0</a:t>
            </a:r>
          </a:p>
        </p:txBody>
      </p:sp>
      <p:sp>
        <p:nvSpPr>
          <p:cNvPr id="28" name="Rectangle 27">
            <a:extLst>
              <a:ext uri="{FF2B5EF4-FFF2-40B4-BE49-F238E27FC236}">
                <a16:creationId xmlns:a16="http://schemas.microsoft.com/office/drawing/2014/main" id="{561FA90C-160D-E1D5-D41C-4D371AFCA982}"/>
              </a:ext>
            </a:extLst>
          </p:cNvPr>
          <p:cNvSpPr/>
          <p:nvPr/>
        </p:nvSpPr>
        <p:spPr>
          <a:xfrm>
            <a:off x="5028036" y="887471"/>
            <a:ext cx="739227" cy="36933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0x03</a:t>
            </a:r>
          </a:p>
        </p:txBody>
      </p:sp>
      <p:sp>
        <p:nvSpPr>
          <p:cNvPr id="29" name="TextBox 28">
            <a:extLst>
              <a:ext uri="{FF2B5EF4-FFF2-40B4-BE49-F238E27FC236}">
                <a16:creationId xmlns:a16="http://schemas.microsoft.com/office/drawing/2014/main" id="{956449BE-2B85-182A-78FD-1CE21375121C}"/>
              </a:ext>
            </a:extLst>
          </p:cNvPr>
          <p:cNvSpPr txBox="1"/>
          <p:nvPr/>
        </p:nvSpPr>
        <p:spPr>
          <a:xfrm>
            <a:off x="4933497" y="541118"/>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PC</a:t>
            </a:r>
          </a:p>
        </p:txBody>
      </p:sp>
      <p:sp>
        <p:nvSpPr>
          <p:cNvPr id="30" name="Rectangle 29">
            <a:extLst>
              <a:ext uri="{FF2B5EF4-FFF2-40B4-BE49-F238E27FC236}">
                <a16:creationId xmlns:a16="http://schemas.microsoft.com/office/drawing/2014/main" id="{A102BE6F-4657-35AC-0C0D-1BBECF5AAA99}"/>
              </a:ext>
            </a:extLst>
          </p:cNvPr>
          <p:cNvSpPr/>
          <p:nvPr/>
        </p:nvSpPr>
        <p:spPr>
          <a:xfrm>
            <a:off x="6046348" y="892276"/>
            <a:ext cx="602281"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&lt;=&gt;</a:t>
            </a:r>
          </a:p>
        </p:txBody>
      </p:sp>
      <p:sp>
        <p:nvSpPr>
          <p:cNvPr id="31" name="TextBox 30">
            <a:extLst>
              <a:ext uri="{FF2B5EF4-FFF2-40B4-BE49-F238E27FC236}">
                <a16:creationId xmlns:a16="http://schemas.microsoft.com/office/drawing/2014/main" id="{DB070115-500C-D6B8-8530-233A5313AB22}"/>
              </a:ext>
            </a:extLst>
          </p:cNvPr>
          <p:cNvSpPr txBox="1"/>
          <p:nvPr/>
        </p:nvSpPr>
        <p:spPr>
          <a:xfrm>
            <a:off x="5948969" y="569110"/>
            <a:ext cx="767180"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CMP</a:t>
            </a:r>
          </a:p>
        </p:txBody>
      </p:sp>
      <p:sp>
        <p:nvSpPr>
          <p:cNvPr id="32" name="Rectangle 31">
            <a:extLst>
              <a:ext uri="{FF2B5EF4-FFF2-40B4-BE49-F238E27FC236}">
                <a16:creationId xmlns:a16="http://schemas.microsoft.com/office/drawing/2014/main" id="{BA93A2F9-6031-B5B7-81A1-2AFB86802455}"/>
              </a:ext>
            </a:extLst>
          </p:cNvPr>
          <p:cNvSpPr/>
          <p:nvPr/>
        </p:nvSpPr>
        <p:spPr>
          <a:xfrm>
            <a:off x="7875227" y="2697991"/>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10000110</a:t>
            </a:r>
          </a:p>
        </p:txBody>
      </p:sp>
      <p:sp>
        <p:nvSpPr>
          <p:cNvPr id="33" name="TextBox 32">
            <a:extLst>
              <a:ext uri="{FF2B5EF4-FFF2-40B4-BE49-F238E27FC236}">
                <a16:creationId xmlns:a16="http://schemas.microsoft.com/office/drawing/2014/main" id="{7368009E-4A0F-AE75-96A0-7126E036F6B2}"/>
              </a:ext>
            </a:extLst>
          </p:cNvPr>
          <p:cNvSpPr txBox="1"/>
          <p:nvPr/>
        </p:nvSpPr>
        <p:spPr>
          <a:xfrm>
            <a:off x="7081082" y="269709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34" name="Rectangle 33">
            <a:extLst>
              <a:ext uri="{FF2B5EF4-FFF2-40B4-BE49-F238E27FC236}">
                <a16:creationId xmlns:a16="http://schemas.microsoft.com/office/drawing/2014/main" id="{60A020A9-4E34-F7A4-94F7-C4FE35FB0135}"/>
              </a:ext>
            </a:extLst>
          </p:cNvPr>
          <p:cNvSpPr/>
          <p:nvPr/>
        </p:nvSpPr>
        <p:spPr>
          <a:xfrm>
            <a:off x="7875226" y="3181188"/>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01001000</a:t>
            </a:r>
          </a:p>
        </p:txBody>
      </p:sp>
      <p:sp>
        <p:nvSpPr>
          <p:cNvPr id="35" name="TextBox 34">
            <a:extLst>
              <a:ext uri="{FF2B5EF4-FFF2-40B4-BE49-F238E27FC236}">
                <a16:creationId xmlns:a16="http://schemas.microsoft.com/office/drawing/2014/main" id="{41F06955-63D3-CB0F-68AE-C52EFCC84F6B}"/>
              </a:ext>
            </a:extLst>
          </p:cNvPr>
          <p:cNvSpPr txBox="1"/>
          <p:nvPr/>
        </p:nvSpPr>
        <p:spPr>
          <a:xfrm>
            <a:off x="7072118" y="3158779"/>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36" name="Rectangle 35">
            <a:extLst>
              <a:ext uri="{FF2B5EF4-FFF2-40B4-BE49-F238E27FC236}">
                <a16:creationId xmlns:a16="http://schemas.microsoft.com/office/drawing/2014/main" id="{4C12FA45-C650-2692-F9A2-1DC9529789DB}"/>
              </a:ext>
            </a:extLst>
          </p:cNvPr>
          <p:cNvSpPr/>
          <p:nvPr/>
        </p:nvSpPr>
        <p:spPr>
          <a:xfrm>
            <a:off x="7879710" y="3684105"/>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01000010</a:t>
            </a:r>
          </a:p>
        </p:txBody>
      </p:sp>
      <p:sp>
        <p:nvSpPr>
          <p:cNvPr id="37" name="TextBox 36">
            <a:extLst>
              <a:ext uri="{FF2B5EF4-FFF2-40B4-BE49-F238E27FC236}">
                <a16:creationId xmlns:a16="http://schemas.microsoft.com/office/drawing/2014/main" id="{CF26301C-AB32-B5D3-C59C-F9F1FE637BF9}"/>
              </a:ext>
            </a:extLst>
          </p:cNvPr>
          <p:cNvSpPr txBox="1"/>
          <p:nvPr/>
        </p:nvSpPr>
        <p:spPr>
          <a:xfrm>
            <a:off x="7085565" y="368321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38" name="Rectangle 37">
            <a:extLst>
              <a:ext uri="{FF2B5EF4-FFF2-40B4-BE49-F238E27FC236}">
                <a16:creationId xmlns:a16="http://schemas.microsoft.com/office/drawing/2014/main" id="{2545F70F-D41C-3217-5BF9-FF53E639E5CF}"/>
              </a:ext>
            </a:extLst>
          </p:cNvPr>
          <p:cNvSpPr/>
          <p:nvPr/>
        </p:nvSpPr>
        <p:spPr>
          <a:xfrm>
            <a:off x="7879709" y="4167302"/>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10000110</a:t>
            </a:r>
          </a:p>
        </p:txBody>
      </p:sp>
      <p:sp>
        <p:nvSpPr>
          <p:cNvPr id="39" name="TextBox 38">
            <a:extLst>
              <a:ext uri="{FF2B5EF4-FFF2-40B4-BE49-F238E27FC236}">
                <a16:creationId xmlns:a16="http://schemas.microsoft.com/office/drawing/2014/main" id="{7E794486-F0FA-2681-C5A9-4D6F2260912F}"/>
              </a:ext>
            </a:extLst>
          </p:cNvPr>
          <p:cNvSpPr txBox="1"/>
          <p:nvPr/>
        </p:nvSpPr>
        <p:spPr>
          <a:xfrm>
            <a:off x="7076601" y="4144893"/>
            <a:ext cx="736099" cy="369332"/>
          </a:xfrm>
          <a:prstGeom prst="rect">
            <a:avLst/>
          </a:prstGeom>
          <a:solidFill>
            <a:srgbClr val="FFC000"/>
          </a:solid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40" name="Rectangle 39">
            <a:extLst>
              <a:ext uri="{FF2B5EF4-FFF2-40B4-BE49-F238E27FC236}">
                <a16:creationId xmlns:a16="http://schemas.microsoft.com/office/drawing/2014/main" id="{E6201440-B4BE-746D-2341-F7C5588E2963}"/>
              </a:ext>
            </a:extLst>
          </p:cNvPr>
          <p:cNvSpPr/>
          <p:nvPr/>
        </p:nvSpPr>
        <p:spPr>
          <a:xfrm>
            <a:off x="7875225" y="4679180"/>
            <a:ext cx="1303005" cy="369333"/>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01101001</a:t>
            </a:r>
          </a:p>
        </p:txBody>
      </p:sp>
      <p:sp>
        <p:nvSpPr>
          <p:cNvPr id="41" name="TextBox 40">
            <a:extLst>
              <a:ext uri="{FF2B5EF4-FFF2-40B4-BE49-F238E27FC236}">
                <a16:creationId xmlns:a16="http://schemas.microsoft.com/office/drawing/2014/main" id="{4FCA46DE-DFE7-6FAA-99EB-25B201B4ED7A}"/>
              </a:ext>
            </a:extLst>
          </p:cNvPr>
          <p:cNvSpPr txBox="1"/>
          <p:nvPr/>
        </p:nvSpPr>
        <p:spPr>
          <a:xfrm>
            <a:off x="7081080" y="467828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42" name="Rectangle 41">
            <a:extLst>
              <a:ext uri="{FF2B5EF4-FFF2-40B4-BE49-F238E27FC236}">
                <a16:creationId xmlns:a16="http://schemas.microsoft.com/office/drawing/2014/main" id="{18D448DF-EB5D-7A82-F137-53EB958BAF6E}"/>
              </a:ext>
            </a:extLst>
          </p:cNvPr>
          <p:cNvSpPr/>
          <p:nvPr/>
        </p:nvSpPr>
        <p:spPr>
          <a:xfrm>
            <a:off x="7875224" y="5162377"/>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01010010</a:t>
            </a:r>
          </a:p>
        </p:txBody>
      </p:sp>
      <p:sp>
        <p:nvSpPr>
          <p:cNvPr id="43" name="TextBox 42">
            <a:extLst>
              <a:ext uri="{FF2B5EF4-FFF2-40B4-BE49-F238E27FC236}">
                <a16:creationId xmlns:a16="http://schemas.microsoft.com/office/drawing/2014/main" id="{0B5EE478-F33F-A98B-395F-06ECB16F178E}"/>
              </a:ext>
            </a:extLst>
          </p:cNvPr>
          <p:cNvSpPr txBox="1"/>
          <p:nvPr/>
        </p:nvSpPr>
        <p:spPr>
          <a:xfrm>
            <a:off x="7072116" y="513996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83" name="Rectangle 82">
            <a:extLst>
              <a:ext uri="{FF2B5EF4-FFF2-40B4-BE49-F238E27FC236}">
                <a16:creationId xmlns:a16="http://schemas.microsoft.com/office/drawing/2014/main" id="{2580F517-0E87-B5DA-D594-2CD0220482BE}"/>
              </a:ext>
            </a:extLst>
          </p:cNvPr>
          <p:cNvSpPr/>
          <p:nvPr/>
        </p:nvSpPr>
        <p:spPr>
          <a:xfrm>
            <a:off x="10664333" y="2698885"/>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0x68</a:t>
            </a:r>
          </a:p>
        </p:txBody>
      </p:sp>
      <p:sp>
        <p:nvSpPr>
          <p:cNvPr id="84" name="TextBox 83">
            <a:extLst>
              <a:ext uri="{FF2B5EF4-FFF2-40B4-BE49-F238E27FC236}">
                <a16:creationId xmlns:a16="http://schemas.microsoft.com/office/drawing/2014/main" id="{6707C622-D258-7EED-32BC-D85091181B20}"/>
              </a:ext>
            </a:extLst>
          </p:cNvPr>
          <p:cNvSpPr txBox="1"/>
          <p:nvPr/>
        </p:nvSpPr>
        <p:spPr>
          <a:xfrm>
            <a:off x="9870188" y="269799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85" name="Rectangle 84">
            <a:extLst>
              <a:ext uri="{FF2B5EF4-FFF2-40B4-BE49-F238E27FC236}">
                <a16:creationId xmlns:a16="http://schemas.microsoft.com/office/drawing/2014/main" id="{86ECFC38-770C-3E17-C577-340774A8E8FC}"/>
              </a:ext>
            </a:extLst>
          </p:cNvPr>
          <p:cNvSpPr/>
          <p:nvPr/>
        </p:nvSpPr>
        <p:spPr>
          <a:xfrm>
            <a:off x="10664332" y="3182082"/>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6" name="TextBox 85">
            <a:extLst>
              <a:ext uri="{FF2B5EF4-FFF2-40B4-BE49-F238E27FC236}">
                <a16:creationId xmlns:a16="http://schemas.microsoft.com/office/drawing/2014/main" id="{61E0952D-6B0D-0944-F666-F4570F6134AB}"/>
              </a:ext>
            </a:extLst>
          </p:cNvPr>
          <p:cNvSpPr txBox="1"/>
          <p:nvPr/>
        </p:nvSpPr>
        <p:spPr>
          <a:xfrm>
            <a:off x="9861224" y="3159673"/>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87" name="Rectangle 86">
            <a:extLst>
              <a:ext uri="{FF2B5EF4-FFF2-40B4-BE49-F238E27FC236}">
                <a16:creationId xmlns:a16="http://schemas.microsoft.com/office/drawing/2014/main" id="{43B1A044-1CA7-EE82-EB99-94FAE2E2DD54}"/>
              </a:ext>
            </a:extLst>
          </p:cNvPr>
          <p:cNvSpPr/>
          <p:nvPr/>
        </p:nvSpPr>
        <p:spPr>
          <a:xfrm>
            <a:off x="10668816" y="3684999"/>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8" name="TextBox 87">
            <a:extLst>
              <a:ext uri="{FF2B5EF4-FFF2-40B4-BE49-F238E27FC236}">
                <a16:creationId xmlns:a16="http://schemas.microsoft.com/office/drawing/2014/main" id="{65A403A4-4415-DF74-8ECE-8A316C58E923}"/>
              </a:ext>
            </a:extLst>
          </p:cNvPr>
          <p:cNvSpPr txBox="1"/>
          <p:nvPr/>
        </p:nvSpPr>
        <p:spPr>
          <a:xfrm>
            <a:off x="9874671" y="3684106"/>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89" name="Rectangle 88">
            <a:extLst>
              <a:ext uri="{FF2B5EF4-FFF2-40B4-BE49-F238E27FC236}">
                <a16:creationId xmlns:a16="http://schemas.microsoft.com/office/drawing/2014/main" id="{267359B0-0201-B19D-7734-CAD4452716CC}"/>
              </a:ext>
            </a:extLst>
          </p:cNvPr>
          <p:cNvSpPr/>
          <p:nvPr/>
        </p:nvSpPr>
        <p:spPr>
          <a:xfrm>
            <a:off x="10668815" y="4168196"/>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0" name="TextBox 89">
            <a:extLst>
              <a:ext uri="{FF2B5EF4-FFF2-40B4-BE49-F238E27FC236}">
                <a16:creationId xmlns:a16="http://schemas.microsoft.com/office/drawing/2014/main" id="{6267FE9B-6E4B-1CFA-C109-13D20ECCEC42}"/>
              </a:ext>
            </a:extLst>
          </p:cNvPr>
          <p:cNvSpPr txBox="1"/>
          <p:nvPr/>
        </p:nvSpPr>
        <p:spPr>
          <a:xfrm>
            <a:off x="9865707" y="414578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91" name="Rectangle 90">
            <a:extLst>
              <a:ext uri="{FF2B5EF4-FFF2-40B4-BE49-F238E27FC236}">
                <a16:creationId xmlns:a16="http://schemas.microsoft.com/office/drawing/2014/main" id="{45B025F4-3A7E-1CB3-7B62-6B368783127C}"/>
              </a:ext>
            </a:extLst>
          </p:cNvPr>
          <p:cNvSpPr/>
          <p:nvPr/>
        </p:nvSpPr>
        <p:spPr>
          <a:xfrm>
            <a:off x="10664331" y="4680074"/>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2" name="TextBox 91">
            <a:extLst>
              <a:ext uri="{FF2B5EF4-FFF2-40B4-BE49-F238E27FC236}">
                <a16:creationId xmlns:a16="http://schemas.microsoft.com/office/drawing/2014/main" id="{6B0B98CF-A3E0-9B3B-0E43-69178A82CF1B}"/>
              </a:ext>
            </a:extLst>
          </p:cNvPr>
          <p:cNvSpPr txBox="1"/>
          <p:nvPr/>
        </p:nvSpPr>
        <p:spPr>
          <a:xfrm>
            <a:off x="9870186" y="4679181"/>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93" name="Rectangle 92">
            <a:extLst>
              <a:ext uri="{FF2B5EF4-FFF2-40B4-BE49-F238E27FC236}">
                <a16:creationId xmlns:a16="http://schemas.microsoft.com/office/drawing/2014/main" id="{6ABD7E29-A0C8-EAC9-991C-07B88A477D52}"/>
              </a:ext>
            </a:extLst>
          </p:cNvPr>
          <p:cNvSpPr/>
          <p:nvPr/>
        </p:nvSpPr>
        <p:spPr>
          <a:xfrm>
            <a:off x="10664330" y="5163271"/>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4" name="TextBox 93">
            <a:extLst>
              <a:ext uri="{FF2B5EF4-FFF2-40B4-BE49-F238E27FC236}">
                <a16:creationId xmlns:a16="http://schemas.microsoft.com/office/drawing/2014/main" id="{9B26F616-B665-E357-5DF2-7823161F48F9}"/>
              </a:ext>
            </a:extLst>
          </p:cNvPr>
          <p:cNvSpPr txBox="1"/>
          <p:nvPr/>
        </p:nvSpPr>
        <p:spPr>
          <a:xfrm>
            <a:off x="9861222" y="514086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103" name="Title 102">
            <a:extLst>
              <a:ext uri="{FF2B5EF4-FFF2-40B4-BE49-F238E27FC236}">
                <a16:creationId xmlns:a16="http://schemas.microsoft.com/office/drawing/2014/main" id="{C1AF410E-EFEF-BF12-A311-07ACCAB1D2C9}"/>
              </a:ext>
            </a:extLst>
          </p:cNvPr>
          <p:cNvSpPr>
            <a:spLocks noGrp="1"/>
          </p:cNvSpPr>
          <p:nvPr>
            <p:ph type="title"/>
          </p:nvPr>
        </p:nvSpPr>
        <p:spPr>
          <a:xfrm>
            <a:off x="838200" y="365125"/>
            <a:ext cx="3922762" cy="1325563"/>
          </a:xfrm>
        </p:spPr>
        <p:txBody>
          <a:bodyPr/>
          <a:lstStyle/>
          <a:p>
            <a:r>
              <a:rPr lang="en-US" dirty="0"/>
              <a:t>CDC8512 Architecture</a:t>
            </a:r>
          </a:p>
        </p:txBody>
      </p:sp>
      <p:sp>
        <p:nvSpPr>
          <p:cNvPr id="78" name="Content Placeholder 77">
            <a:extLst>
              <a:ext uri="{FF2B5EF4-FFF2-40B4-BE49-F238E27FC236}">
                <a16:creationId xmlns:a16="http://schemas.microsoft.com/office/drawing/2014/main" id="{81D04C1B-F1B4-C898-61E8-39FA0C740A5C}"/>
              </a:ext>
            </a:extLst>
          </p:cNvPr>
          <p:cNvSpPr>
            <a:spLocks noGrp="1"/>
          </p:cNvSpPr>
          <p:nvPr>
            <p:ph idx="1"/>
          </p:nvPr>
        </p:nvSpPr>
        <p:spPr>
          <a:xfrm>
            <a:off x="838200" y="1825625"/>
            <a:ext cx="5432471" cy="4140099"/>
          </a:xfrm>
        </p:spPr>
        <p:txBody>
          <a:bodyPr/>
          <a:lstStyle/>
          <a:p>
            <a:r>
              <a:rPr lang="en-US" dirty="0"/>
              <a:t>The instruction at 0x03 is a two byte instruction</a:t>
            </a:r>
          </a:p>
          <a:p>
            <a:pPr lvl="1"/>
            <a:r>
              <a:rPr lang="en-US" dirty="0"/>
              <a:t>0x03 Sets X2 to the byte at 0x04</a:t>
            </a:r>
          </a:p>
          <a:p>
            <a:pPr lvl="1"/>
            <a:r>
              <a:rPr lang="en-US" dirty="0"/>
              <a:t>Advances the PC by 2</a:t>
            </a:r>
          </a:p>
          <a:p>
            <a:r>
              <a:rPr lang="en-US" dirty="0"/>
              <a:t>The byte at 0x04 is the ASCII letter for '</a:t>
            </a:r>
            <a:r>
              <a:rPr lang="en-US" dirty="0" err="1"/>
              <a:t>i</a:t>
            </a:r>
            <a:r>
              <a:rPr lang="en-US" dirty="0"/>
              <a:t>' (0x89)</a:t>
            </a:r>
          </a:p>
          <a:p>
            <a:r>
              <a:rPr lang="en-US" dirty="0"/>
              <a:t>So '</a:t>
            </a:r>
            <a:r>
              <a:rPr lang="en-US" dirty="0" err="1"/>
              <a:t>i</a:t>
            </a:r>
            <a:r>
              <a:rPr lang="en-US" dirty="0"/>
              <a:t>' is loaded into X2</a:t>
            </a:r>
          </a:p>
          <a:p>
            <a:endParaRPr lang="en-US" dirty="0"/>
          </a:p>
        </p:txBody>
      </p:sp>
      <p:sp>
        <p:nvSpPr>
          <p:cNvPr id="25" name="Rectangle 24">
            <a:extLst>
              <a:ext uri="{FF2B5EF4-FFF2-40B4-BE49-F238E27FC236}">
                <a16:creationId xmlns:a16="http://schemas.microsoft.com/office/drawing/2014/main" id="{53C743A8-BA57-5F10-7D55-8F999F724CD7}"/>
              </a:ext>
            </a:extLst>
          </p:cNvPr>
          <p:cNvSpPr/>
          <p:nvPr/>
        </p:nvSpPr>
        <p:spPr>
          <a:xfrm>
            <a:off x="6849967" y="898202"/>
            <a:ext cx="602281"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a:t>
            </a:r>
          </a:p>
        </p:txBody>
      </p:sp>
      <p:sp>
        <p:nvSpPr>
          <p:cNvPr id="26" name="TextBox 25">
            <a:extLst>
              <a:ext uri="{FF2B5EF4-FFF2-40B4-BE49-F238E27FC236}">
                <a16:creationId xmlns:a16="http://schemas.microsoft.com/office/drawing/2014/main" id="{AE37B3E5-8E0B-719C-E8B8-219B230C2B6A}"/>
              </a:ext>
            </a:extLst>
          </p:cNvPr>
          <p:cNvSpPr txBox="1"/>
          <p:nvPr/>
        </p:nvSpPr>
        <p:spPr>
          <a:xfrm>
            <a:off x="6784930" y="55902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Mode</a:t>
            </a:r>
          </a:p>
        </p:txBody>
      </p:sp>
      <p:sp>
        <p:nvSpPr>
          <p:cNvPr id="64" name="Rectangle 63">
            <a:extLst>
              <a:ext uri="{FF2B5EF4-FFF2-40B4-BE49-F238E27FC236}">
                <a16:creationId xmlns:a16="http://schemas.microsoft.com/office/drawing/2014/main" id="{20939CD4-0C84-A002-A1DA-9BDC9A2DA8B6}"/>
              </a:ext>
            </a:extLst>
          </p:cNvPr>
          <p:cNvSpPr/>
          <p:nvPr/>
        </p:nvSpPr>
        <p:spPr>
          <a:xfrm>
            <a:off x="8918417" y="891822"/>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65" name="TextBox 64">
            <a:extLst>
              <a:ext uri="{FF2B5EF4-FFF2-40B4-BE49-F238E27FC236}">
                <a16:creationId xmlns:a16="http://schemas.microsoft.com/office/drawing/2014/main" id="{7D62903F-EF4E-34A8-47FA-0A2850E284EA}"/>
              </a:ext>
            </a:extLst>
          </p:cNvPr>
          <p:cNvSpPr txBox="1"/>
          <p:nvPr/>
        </p:nvSpPr>
        <p:spPr>
          <a:xfrm>
            <a:off x="8829145" y="553055"/>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A1</a:t>
            </a:r>
          </a:p>
        </p:txBody>
      </p:sp>
      <p:sp>
        <p:nvSpPr>
          <p:cNvPr id="66" name="Rectangle 65">
            <a:extLst>
              <a:ext uri="{FF2B5EF4-FFF2-40B4-BE49-F238E27FC236}">
                <a16:creationId xmlns:a16="http://schemas.microsoft.com/office/drawing/2014/main" id="{DEEFE32C-E8F4-EA45-56E0-F606F749500D}"/>
              </a:ext>
            </a:extLst>
          </p:cNvPr>
          <p:cNvSpPr/>
          <p:nvPr/>
        </p:nvSpPr>
        <p:spPr>
          <a:xfrm>
            <a:off x="9961608" y="891822"/>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67" name="TextBox 66">
            <a:extLst>
              <a:ext uri="{FF2B5EF4-FFF2-40B4-BE49-F238E27FC236}">
                <a16:creationId xmlns:a16="http://schemas.microsoft.com/office/drawing/2014/main" id="{669C6A04-0D3C-8C32-344C-53062F7FF938}"/>
              </a:ext>
            </a:extLst>
          </p:cNvPr>
          <p:cNvSpPr txBox="1"/>
          <p:nvPr/>
        </p:nvSpPr>
        <p:spPr>
          <a:xfrm>
            <a:off x="9872336" y="553055"/>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A2</a:t>
            </a:r>
          </a:p>
        </p:txBody>
      </p:sp>
      <p:sp>
        <p:nvSpPr>
          <p:cNvPr id="68" name="Rectangle 67">
            <a:extLst>
              <a:ext uri="{FF2B5EF4-FFF2-40B4-BE49-F238E27FC236}">
                <a16:creationId xmlns:a16="http://schemas.microsoft.com/office/drawing/2014/main" id="{7B7A99E6-2D06-B008-72C3-11115E01B4C5}"/>
              </a:ext>
            </a:extLst>
          </p:cNvPr>
          <p:cNvSpPr/>
          <p:nvPr/>
        </p:nvSpPr>
        <p:spPr>
          <a:xfrm>
            <a:off x="11002650" y="902553"/>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69" name="TextBox 68">
            <a:extLst>
              <a:ext uri="{FF2B5EF4-FFF2-40B4-BE49-F238E27FC236}">
                <a16:creationId xmlns:a16="http://schemas.microsoft.com/office/drawing/2014/main" id="{1024967B-2AEE-CEC3-51F8-087B596C6788}"/>
              </a:ext>
            </a:extLst>
          </p:cNvPr>
          <p:cNvSpPr txBox="1"/>
          <p:nvPr/>
        </p:nvSpPr>
        <p:spPr>
          <a:xfrm>
            <a:off x="10913378" y="563786"/>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A3</a:t>
            </a:r>
          </a:p>
        </p:txBody>
      </p:sp>
      <p:sp>
        <p:nvSpPr>
          <p:cNvPr id="70" name="Rectangle 69">
            <a:extLst>
              <a:ext uri="{FF2B5EF4-FFF2-40B4-BE49-F238E27FC236}">
                <a16:creationId xmlns:a16="http://schemas.microsoft.com/office/drawing/2014/main" id="{561D4738-4E71-9190-81B0-2788C57C0A97}"/>
              </a:ext>
            </a:extLst>
          </p:cNvPr>
          <p:cNvSpPr/>
          <p:nvPr/>
        </p:nvSpPr>
        <p:spPr>
          <a:xfrm>
            <a:off x="7875227" y="1793345"/>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1" name="TextBox 70">
            <a:extLst>
              <a:ext uri="{FF2B5EF4-FFF2-40B4-BE49-F238E27FC236}">
                <a16:creationId xmlns:a16="http://schemas.microsoft.com/office/drawing/2014/main" id="{51608114-C765-3D61-1D09-0C1BD6055F7A}"/>
              </a:ext>
            </a:extLst>
          </p:cNvPr>
          <p:cNvSpPr txBox="1"/>
          <p:nvPr/>
        </p:nvSpPr>
        <p:spPr>
          <a:xfrm>
            <a:off x="7785955" y="1454578"/>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X0</a:t>
            </a:r>
          </a:p>
        </p:txBody>
      </p:sp>
      <p:sp>
        <p:nvSpPr>
          <p:cNvPr id="72" name="Rectangle 71">
            <a:extLst>
              <a:ext uri="{FF2B5EF4-FFF2-40B4-BE49-F238E27FC236}">
                <a16:creationId xmlns:a16="http://schemas.microsoft.com/office/drawing/2014/main" id="{EF930FDB-D188-FF42-85E8-357D6666BDD5}"/>
              </a:ext>
            </a:extLst>
          </p:cNvPr>
          <p:cNvSpPr/>
          <p:nvPr/>
        </p:nvSpPr>
        <p:spPr>
          <a:xfrm>
            <a:off x="8916269" y="1804076"/>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3" name="TextBox 72">
            <a:extLst>
              <a:ext uri="{FF2B5EF4-FFF2-40B4-BE49-F238E27FC236}">
                <a16:creationId xmlns:a16="http://schemas.microsoft.com/office/drawing/2014/main" id="{6E978AEF-1E93-EAEA-C34F-6BDB0BA96275}"/>
              </a:ext>
            </a:extLst>
          </p:cNvPr>
          <p:cNvSpPr txBox="1"/>
          <p:nvPr/>
        </p:nvSpPr>
        <p:spPr>
          <a:xfrm>
            <a:off x="8826997" y="1465309"/>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X1</a:t>
            </a:r>
          </a:p>
        </p:txBody>
      </p:sp>
      <p:sp>
        <p:nvSpPr>
          <p:cNvPr id="74" name="Rectangle 73">
            <a:extLst>
              <a:ext uri="{FF2B5EF4-FFF2-40B4-BE49-F238E27FC236}">
                <a16:creationId xmlns:a16="http://schemas.microsoft.com/office/drawing/2014/main" id="{BC751B08-EAC9-7799-542E-13FE165BE56C}"/>
              </a:ext>
            </a:extLst>
          </p:cNvPr>
          <p:cNvSpPr/>
          <p:nvPr/>
        </p:nvSpPr>
        <p:spPr>
          <a:xfrm>
            <a:off x="9959460" y="1804076"/>
            <a:ext cx="759752" cy="369333"/>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0x89</a:t>
            </a:r>
          </a:p>
        </p:txBody>
      </p:sp>
      <p:sp>
        <p:nvSpPr>
          <p:cNvPr id="75" name="TextBox 74">
            <a:extLst>
              <a:ext uri="{FF2B5EF4-FFF2-40B4-BE49-F238E27FC236}">
                <a16:creationId xmlns:a16="http://schemas.microsoft.com/office/drawing/2014/main" id="{E149E951-1589-766B-D11A-1D2B0A722F73}"/>
              </a:ext>
            </a:extLst>
          </p:cNvPr>
          <p:cNvSpPr txBox="1"/>
          <p:nvPr/>
        </p:nvSpPr>
        <p:spPr>
          <a:xfrm>
            <a:off x="9870188" y="1465309"/>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X2</a:t>
            </a:r>
          </a:p>
        </p:txBody>
      </p:sp>
      <p:sp>
        <p:nvSpPr>
          <p:cNvPr id="76" name="Rectangle 75">
            <a:extLst>
              <a:ext uri="{FF2B5EF4-FFF2-40B4-BE49-F238E27FC236}">
                <a16:creationId xmlns:a16="http://schemas.microsoft.com/office/drawing/2014/main" id="{24DF95D0-220C-A304-8C5C-AEFD6F84BE9D}"/>
              </a:ext>
            </a:extLst>
          </p:cNvPr>
          <p:cNvSpPr/>
          <p:nvPr/>
        </p:nvSpPr>
        <p:spPr>
          <a:xfrm>
            <a:off x="11000502" y="1814807"/>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7" name="TextBox 76">
            <a:extLst>
              <a:ext uri="{FF2B5EF4-FFF2-40B4-BE49-F238E27FC236}">
                <a16:creationId xmlns:a16="http://schemas.microsoft.com/office/drawing/2014/main" id="{5FC92616-B42F-D3A5-EC28-455144AA64B8}"/>
              </a:ext>
            </a:extLst>
          </p:cNvPr>
          <p:cNvSpPr txBox="1"/>
          <p:nvPr/>
        </p:nvSpPr>
        <p:spPr>
          <a:xfrm>
            <a:off x="10911230" y="1476040"/>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X3</a:t>
            </a:r>
          </a:p>
        </p:txBody>
      </p:sp>
      <p:sp>
        <p:nvSpPr>
          <p:cNvPr id="2" name="Rectangle 1">
            <a:extLst>
              <a:ext uri="{FF2B5EF4-FFF2-40B4-BE49-F238E27FC236}">
                <a16:creationId xmlns:a16="http://schemas.microsoft.com/office/drawing/2014/main" id="{39320A9D-5817-A6EA-A615-D0FE1B47F5B7}"/>
              </a:ext>
            </a:extLst>
          </p:cNvPr>
          <p:cNvSpPr/>
          <p:nvPr/>
        </p:nvSpPr>
        <p:spPr>
          <a:xfrm>
            <a:off x="10664330" y="5658571"/>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3" name="TextBox 2">
            <a:extLst>
              <a:ext uri="{FF2B5EF4-FFF2-40B4-BE49-F238E27FC236}">
                <a16:creationId xmlns:a16="http://schemas.microsoft.com/office/drawing/2014/main" id="{E5753600-C34F-79FB-A315-B716ADE69BC0}"/>
              </a:ext>
            </a:extLst>
          </p:cNvPr>
          <p:cNvSpPr txBox="1"/>
          <p:nvPr/>
        </p:nvSpPr>
        <p:spPr>
          <a:xfrm>
            <a:off x="9861222" y="563616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0x06</a:t>
            </a:r>
          </a:p>
        </p:txBody>
      </p:sp>
      <p:sp>
        <p:nvSpPr>
          <p:cNvPr id="4" name="Rectangle 3">
            <a:extLst>
              <a:ext uri="{FF2B5EF4-FFF2-40B4-BE49-F238E27FC236}">
                <a16:creationId xmlns:a16="http://schemas.microsoft.com/office/drawing/2014/main" id="{E863D2DE-3CB4-2AFE-6B02-7ECC3075670A}"/>
              </a:ext>
            </a:extLst>
          </p:cNvPr>
          <p:cNvSpPr/>
          <p:nvPr/>
        </p:nvSpPr>
        <p:spPr>
          <a:xfrm>
            <a:off x="7875224" y="5676727"/>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00000001</a:t>
            </a:r>
          </a:p>
        </p:txBody>
      </p:sp>
      <p:sp>
        <p:nvSpPr>
          <p:cNvPr id="5" name="TextBox 4">
            <a:extLst>
              <a:ext uri="{FF2B5EF4-FFF2-40B4-BE49-F238E27FC236}">
                <a16:creationId xmlns:a16="http://schemas.microsoft.com/office/drawing/2014/main" id="{447C61A5-E382-F1DD-85DB-5BD7159B5BF8}"/>
              </a:ext>
            </a:extLst>
          </p:cNvPr>
          <p:cNvSpPr txBox="1"/>
          <p:nvPr/>
        </p:nvSpPr>
        <p:spPr>
          <a:xfrm>
            <a:off x="7072116" y="565431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0x06</a:t>
            </a:r>
          </a:p>
        </p:txBody>
      </p:sp>
    </p:spTree>
    <p:extLst>
      <p:ext uri="{BB962C8B-B14F-4D97-AF65-F5344CB8AC3E}">
        <p14:creationId xmlns:p14="http://schemas.microsoft.com/office/powerpoint/2010/main" val="428895189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8B74C9-D4B0-42EC-B19F-BC71A9156CF5}"/>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80F4E1BA-A14E-A778-4BE3-18F76080D203}"/>
              </a:ext>
            </a:extLst>
          </p:cNvPr>
          <p:cNvSpPr/>
          <p:nvPr/>
        </p:nvSpPr>
        <p:spPr>
          <a:xfrm>
            <a:off x="7877375" y="881091"/>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 name="TextBox 8">
            <a:extLst>
              <a:ext uri="{FF2B5EF4-FFF2-40B4-BE49-F238E27FC236}">
                <a16:creationId xmlns:a16="http://schemas.microsoft.com/office/drawing/2014/main" id="{E3E282EA-992A-0300-172D-4D594403E59B}"/>
              </a:ext>
            </a:extLst>
          </p:cNvPr>
          <p:cNvSpPr txBox="1"/>
          <p:nvPr/>
        </p:nvSpPr>
        <p:spPr>
          <a:xfrm>
            <a:off x="7788103" y="542324"/>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A0</a:t>
            </a:r>
          </a:p>
        </p:txBody>
      </p:sp>
      <p:sp>
        <p:nvSpPr>
          <p:cNvPr id="28" name="Rectangle 27">
            <a:extLst>
              <a:ext uri="{FF2B5EF4-FFF2-40B4-BE49-F238E27FC236}">
                <a16:creationId xmlns:a16="http://schemas.microsoft.com/office/drawing/2014/main" id="{E38E2BB3-834B-6A57-1F2E-A39303A2FB44}"/>
              </a:ext>
            </a:extLst>
          </p:cNvPr>
          <p:cNvSpPr/>
          <p:nvPr/>
        </p:nvSpPr>
        <p:spPr>
          <a:xfrm>
            <a:off x="5028036" y="887471"/>
            <a:ext cx="739227" cy="36933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0x05</a:t>
            </a:r>
          </a:p>
        </p:txBody>
      </p:sp>
      <p:sp>
        <p:nvSpPr>
          <p:cNvPr id="29" name="TextBox 28">
            <a:extLst>
              <a:ext uri="{FF2B5EF4-FFF2-40B4-BE49-F238E27FC236}">
                <a16:creationId xmlns:a16="http://schemas.microsoft.com/office/drawing/2014/main" id="{EA70A2E9-4CEE-E3E3-31CD-E223166E892A}"/>
              </a:ext>
            </a:extLst>
          </p:cNvPr>
          <p:cNvSpPr txBox="1"/>
          <p:nvPr/>
        </p:nvSpPr>
        <p:spPr>
          <a:xfrm>
            <a:off x="4933497" y="541118"/>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PC</a:t>
            </a:r>
          </a:p>
        </p:txBody>
      </p:sp>
      <p:sp>
        <p:nvSpPr>
          <p:cNvPr id="30" name="Rectangle 29">
            <a:extLst>
              <a:ext uri="{FF2B5EF4-FFF2-40B4-BE49-F238E27FC236}">
                <a16:creationId xmlns:a16="http://schemas.microsoft.com/office/drawing/2014/main" id="{F00DC630-DE9E-0FE1-7A8A-2DDD45747909}"/>
              </a:ext>
            </a:extLst>
          </p:cNvPr>
          <p:cNvSpPr/>
          <p:nvPr/>
        </p:nvSpPr>
        <p:spPr>
          <a:xfrm>
            <a:off x="6046348" y="892276"/>
            <a:ext cx="602281"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&lt;=&gt;</a:t>
            </a:r>
          </a:p>
        </p:txBody>
      </p:sp>
      <p:sp>
        <p:nvSpPr>
          <p:cNvPr id="31" name="TextBox 30">
            <a:extLst>
              <a:ext uri="{FF2B5EF4-FFF2-40B4-BE49-F238E27FC236}">
                <a16:creationId xmlns:a16="http://schemas.microsoft.com/office/drawing/2014/main" id="{0FAEBC65-9C3B-1CB2-4FDF-ECDC4DA9CA10}"/>
              </a:ext>
            </a:extLst>
          </p:cNvPr>
          <p:cNvSpPr txBox="1"/>
          <p:nvPr/>
        </p:nvSpPr>
        <p:spPr>
          <a:xfrm>
            <a:off x="5948969" y="569110"/>
            <a:ext cx="767180"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CMP</a:t>
            </a:r>
          </a:p>
        </p:txBody>
      </p:sp>
      <p:sp>
        <p:nvSpPr>
          <p:cNvPr id="32" name="Rectangle 31">
            <a:extLst>
              <a:ext uri="{FF2B5EF4-FFF2-40B4-BE49-F238E27FC236}">
                <a16:creationId xmlns:a16="http://schemas.microsoft.com/office/drawing/2014/main" id="{3C7D7907-9C3A-5D43-58FF-128FC4D94531}"/>
              </a:ext>
            </a:extLst>
          </p:cNvPr>
          <p:cNvSpPr/>
          <p:nvPr/>
        </p:nvSpPr>
        <p:spPr>
          <a:xfrm>
            <a:off x="7875227" y="2697991"/>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10000110</a:t>
            </a:r>
          </a:p>
        </p:txBody>
      </p:sp>
      <p:sp>
        <p:nvSpPr>
          <p:cNvPr id="33" name="TextBox 32">
            <a:extLst>
              <a:ext uri="{FF2B5EF4-FFF2-40B4-BE49-F238E27FC236}">
                <a16:creationId xmlns:a16="http://schemas.microsoft.com/office/drawing/2014/main" id="{53FDD33F-C2DA-06DA-A7D7-A0DBFC0DBEFF}"/>
              </a:ext>
            </a:extLst>
          </p:cNvPr>
          <p:cNvSpPr txBox="1"/>
          <p:nvPr/>
        </p:nvSpPr>
        <p:spPr>
          <a:xfrm>
            <a:off x="7081082" y="269709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34" name="Rectangle 33">
            <a:extLst>
              <a:ext uri="{FF2B5EF4-FFF2-40B4-BE49-F238E27FC236}">
                <a16:creationId xmlns:a16="http://schemas.microsoft.com/office/drawing/2014/main" id="{B8F807A2-B3A6-1039-26CC-B1B558BDA977}"/>
              </a:ext>
            </a:extLst>
          </p:cNvPr>
          <p:cNvSpPr/>
          <p:nvPr/>
        </p:nvSpPr>
        <p:spPr>
          <a:xfrm>
            <a:off x="7875226" y="3181188"/>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01001000</a:t>
            </a:r>
          </a:p>
        </p:txBody>
      </p:sp>
      <p:sp>
        <p:nvSpPr>
          <p:cNvPr id="35" name="TextBox 34">
            <a:extLst>
              <a:ext uri="{FF2B5EF4-FFF2-40B4-BE49-F238E27FC236}">
                <a16:creationId xmlns:a16="http://schemas.microsoft.com/office/drawing/2014/main" id="{127D8637-023E-7749-6634-3144ADA29667}"/>
              </a:ext>
            </a:extLst>
          </p:cNvPr>
          <p:cNvSpPr txBox="1"/>
          <p:nvPr/>
        </p:nvSpPr>
        <p:spPr>
          <a:xfrm>
            <a:off x="7072118" y="3158779"/>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36" name="Rectangle 35">
            <a:extLst>
              <a:ext uri="{FF2B5EF4-FFF2-40B4-BE49-F238E27FC236}">
                <a16:creationId xmlns:a16="http://schemas.microsoft.com/office/drawing/2014/main" id="{A116ABBD-EED0-FBEB-26A5-74AD470174C4}"/>
              </a:ext>
            </a:extLst>
          </p:cNvPr>
          <p:cNvSpPr/>
          <p:nvPr/>
        </p:nvSpPr>
        <p:spPr>
          <a:xfrm>
            <a:off x="7879710" y="3684105"/>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01000010</a:t>
            </a:r>
          </a:p>
        </p:txBody>
      </p:sp>
      <p:sp>
        <p:nvSpPr>
          <p:cNvPr id="37" name="TextBox 36">
            <a:extLst>
              <a:ext uri="{FF2B5EF4-FFF2-40B4-BE49-F238E27FC236}">
                <a16:creationId xmlns:a16="http://schemas.microsoft.com/office/drawing/2014/main" id="{4CE29DDE-D72F-1E8E-AA51-C374203E7401}"/>
              </a:ext>
            </a:extLst>
          </p:cNvPr>
          <p:cNvSpPr txBox="1"/>
          <p:nvPr/>
        </p:nvSpPr>
        <p:spPr>
          <a:xfrm>
            <a:off x="7085565" y="368321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38" name="Rectangle 37">
            <a:extLst>
              <a:ext uri="{FF2B5EF4-FFF2-40B4-BE49-F238E27FC236}">
                <a16:creationId xmlns:a16="http://schemas.microsoft.com/office/drawing/2014/main" id="{F0478692-0053-2EE7-509E-40F0E3E649DD}"/>
              </a:ext>
            </a:extLst>
          </p:cNvPr>
          <p:cNvSpPr/>
          <p:nvPr/>
        </p:nvSpPr>
        <p:spPr>
          <a:xfrm>
            <a:off x="7879709" y="4167302"/>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10000110</a:t>
            </a:r>
          </a:p>
        </p:txBody>
      </p:sp>
      <p:sp>
        <p:nvSpPr>
          <p:cNvPr id="39" name="TextBox 38">
            <a:extLst>
              <a:ext uri="{FF2B5EF4-FFF2-40B4-BE49-F238E27FC236}">
                <a16:creationId xmlns:a16="http://schemas.microsoft.com/office/drawing/2014/main" id="{A7BDBFAF-7F30-AA24-26CC-E37D0F30DA1F}"/>
              </a:ext>
            </a:extLst>
          </p:cNvPr>
          <p:cNvSpPr txBox="1"/>
          <p:nvPr/>
        </p:nvSpPr>
        <p:spPr>
          <a:xfrm>
            <a:off x="7076601" y="4144893"/>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40" name="Rectangle 39">
            <a:extLst>
              <a:ext uri="{FF2B5EF4-FFF2-40B4-BE49-F238E27FC236}">
                <a16:creationId xmlns:a16="http://schemas.microsoft.com/office/drawing/2014/main" id="{FF763A10-1EF5-C108-ABF8-F4247CAA5FBB}"/>
              </a:ext>
            </a:extLst>
          </p:cNvPr>
          <p:cNvSpPr/>
          <p:nvPr/>
        </p:nvSpPr>
        <p:spPr>
          <a:xfrm>
            <a:off x="7875225" y="4679180"/>
            <a:ext cx="1303005" cy="369333"/>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01101001</a:t>
            </a:r>
          </a:p>
        </p:txBody>
      </p:sp>
      <p:sp>
        <p:nvSpPr>
          <p:cNvPr id="41" name="TextBox 40">
            <a:extLst>
              <a:ext uri="{FF2B5EF4-FFF2-40B4-BE49-F238E27FC236}">
                <a16:creationId xmlns:a16="http://schemas.microsoft.com/office/drawing/2014/main" id="{DB93D4A5-B424-568F-C717-D1EA06AE45CC}"/>
              </a:ext>
            </a:extLst>
          </p:cNvPr>
          <p:cNvSpPr txBox="1"/>
          <p:nvPr/>
        </p:nvSpPr>
        <p:spPr>
          <a:xfrm>
            <a:off x="7081080" y="467828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42" name="Rectangle 41">
            <a:extLst>
              <a:ext uri="{FF2B5EF4-FFF2-40B4-BE49-F238E27FC236}">
                <a16:creationId xmlns:a16="http://schemas.microsoft.com/office/drawing/2014/main" id="{68CF454A-C1F9-D3B8-461F-DB2B0AF85C35}"/>
              </a:ext>
            </a:extLst>
          </p:cNvPr>
          <p:cNvSpPr/>
          <p:nvPr/>
        </p:nvSpPr>
        <p:spPr>
          <a:xfrm>
            <a:off x="7875224" y="5162377"/>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01010010</a:t>
            </a:r>
          </a:p>
        </p:txBody>
      </p:sp>
      <p:sp>
        <p:nvSpPr>
          <p:cNvPr id="43" name="TextBox 42">
            <a:extLst>
              <a:ext uri="{FF2B5EF4-FFF2-40B4-BE49-F238E27FC236}">
                <a16:creationId xmlns:a16="http://schemas.microsoft.com/office/drawing/2014/main" id="{F08BE5D6-F857-1C30-09F4-9C93961B0D9E}"/>
              </a:ext>
            </a:extLst>
          </p:cNvPr>
          <p:cNvSpPr txBox="1"/>
          <p:nvPr/>
        </p:nvSpPr>
        <p:spPr>
          <a:xfrm>
            <a:off x="7072116" y="5139968"/>
            <a:ext cx="736099" cy="369332"/>
          </a:xfrm>
          <a:prstGeom prst="rect">
            <a:avLst/>
          </a:prstGeom>
          <a:solidFill>
            <a:srgbClr val="FFC000"/>
          </a:solid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83" name="Rectangle 82">
            <a:extLst>
              <a:ext uri="{FF2B5EF4-FFF2-40B4-BE49-F238E27FC236}">
                <a16:creationId xmlns:a16="http://schemas.microsoft.com/office/drawing/2014/main" id="{CC43954B-E83C-FE5F-9AA9-D6CE25D5FACF}"/>
              </a:ext>
            </a:extLst>
          </p:cNvPr>
          <p:cNvSpPr/>
          <p:nvPr/>
        </p:nvSpPr>
        <p:spPr>
          <a:xfrm>
            <a:off x="10664333" y="2698885"/>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0x68</a:t>
            </a:r>
          </a:p>
        </p:txBody>
      </p:sp>
      <p:sp>
        <p:nvSpPr>
          <p:cNvPr id="84" name="TextBox 83">
            <a:extLst>
              <a:ext uri="{FF2B5EF4-FFF2-40B4-BE49-F238E27FC236}">
                <a16:creationId xmlns:a16="http://schemas.microsoft.com/office/drawing/2014/main" id="{4D64E8CA-C7E3-EDB0-AB09-4BA9DC72183B}"/>
              </a:ext>
            </a:extLst>
          </p:cNvPr>
          <p:cNvSpPr txBox="1"/>
          <p:nvPr/>
        </p:nvSpPr>
        <p:spPr>
          <a:xfrm>
            <a:off x="9870188" y="269799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85" name="Rectangle 84">
            <a:extLst>
              <a:ext uri="{FF2B5EF4-FFF2-40B4-BE49-F238E27FC236}">
                <a16:creationId xmlns:a16="http://schemas.microsoft.com/office/drawing/2014/main" id="{76805C9A-B128-AAFA-575A-5A534908FC33}"/>
              </a:ext>
            </a:extLst>
          </p:cNvPr>
          <p:cNvSpPr/>
          <p:nvPr/>
        </p:nvSpPr>
        <p:spPr>
          <a:xfrm>
            <a:off x="10664332" y="3182082"/>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6" name="TextBox 85">
            <a:extLst>
              <a:ext uri="{FF2B5EF4-FFF2-40B4-BE49-F238E27FC236}">
                <a16:creationId xmlns:a16="http://schemas.microsoft.com/office/drawing/2014/main" id="{1FB0BE02-3403-9F96-C613-155C100F125E}"/>
              </a:ext>
            </a:extLst>
          </p:cNvPr>
          <p:cNvSpPr txBox="1"/>
          <p:nvPr/>
        </p:nvSpPr>
        <p:spPr>
          <a:xfrm>
            <a:off x="9861224" y="3159673"/>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87" name="Rectangle 86">
            <a:extLst>
              <a:ext uri="{FF2B5EF4-FFF2-40B4-BE49-F238E27FC236}">
                <a16:creationId xmlns:a16="http://schemas.microsoft.com/office/drawing/2014/main" id="{DD039040-F03C-0BD3-CE70-7C5CC6E2F477}"/>
              </a:ext>
            </a:extLst>
          </p:cNvPr>
          <p:cNvSpPr/>
          <p:nvPr/>
        </p:nvSpPr>
        <p:spPr>
          <a:xfrm>
            <a:off x="10668816" y="3684999"/>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8" name="TextBox 87">
            <a:extLst>
              <a:ext uri="{FF2B5EF4-FFF2-40B4-BE49-F238E27FC236}">
                <a16:creationId xmlns:a16="http://schemas.microsoft.com/office/drawing/2014/main" id="{13BE7C18-604B-6DE1-2A10-871187D9117C}"/>
              </a:ext>
            </a:extLst>
          </p:cNvPr>
          <p:cNvSpPr txBox="1"/>
          <p:nvPr/>
        </p:nvSpPr>
        <p:spPr>
          <a:xfrm>
            <a:off x="9874671" y="3684106"/>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89" name="Rectangle 88">
            <a:extLst>
              <a:ext uri="{FF2B5EF4-FFF2-40B4-BE49-F238E27FC236}">
                <a16:creationId xmlns:a16="http://schemas.microsoft.com/office/drawing/2014/main" id="{81F697DD-DBF8-F8B7-FFBC-4540B8827901}"/>
              </a:ext>
            </a:extLst>
          </p:cNvPr>
          <p:cNvSpPr/>
          <p:nvPr/>
        </p:nvSpPr>
        <p:spPr>
          <a:xfrm>
            <a:off x="10668815" y="4168196"/>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0" name="TextBox 89">
            <a:extLst>
              <a:ext uri="{FF2B5EF4-FFF2-40B4-BE49-F238E27FC236}">
                <a16:creationId xmlns:a16="http://schemas.microsoft.com/office/drawing/2014/main" id="{029E1522-9715-F7D1-97D0-02F7C59D1DAE}"/>
              </a:ext>
            </a:extLst>
          </p:cNvPr>
          <p:cNvSpPr txBox="1"/>
          <p:nvPr/>
        </p:nvSpPr>
        <p:spPr>
          <a:xfrm>
            <a:off x="9865707" y="414578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91" name="Rectangle 90">
            <a:extLst>
              <a:ext uri="{FF2B5EF4-FFF2-40B4-BE49-F238E27FC236}">
                <a16:creationId xmlns:a16="http://schemas.microsoft.com/office/drawing/2014/main" id="{D99C5FD3-F147-EC95-12CF-170733C7072C}"/>
              </a:ext>
            </a:extLst>
          </p:cNvPr>
          <p:cNvSpPr/>
          <p:nvPr/>
        </p:nvSpPr>
        <p:spPr>
          <a:xfrm>
            <a:off x="10664331" y="4680074"/>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2" name="TextBox 91">
            <a:extLst>
              <a:ext uri="{FF2B5EF4-FFF2-40B4-BE49-F238E27FC236}">
                <a16:creationId xmlns:a16="http://schemas.microsoft.com/office/drawing/2014/main" id="{A96DF0F8-4060-489E-B2E3-F74CAA2D208E}"/>
              </a:ext>
            </a:extLst>
          </p:cNvPr>
          <p:cNvSpPr txBox="1"/>
          <p:nvPr/>
        </p:nvSpPr>
        <p:spPr>
          <a:xfrm>
            <a:off x="9870186" y="4679181"/>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93" name="Rectangle 92">
            <a:extLst>
              <a:ext uri="{FF2B5EF4-FFF2-40B4-BE49-F238E27FC236}">
                <a16:creationId xmlns:a16="http://schemas.microsoft.com/office/drawing/2014/main" id="{384DBC5C-1257-EF8D-9863-7A6FDEDD6D0D}"/>
              </a:ext>
            </a:extLst>
          </p:cNvPr>
          <p:cNvSpPr/>
          <p:nvPr/>
        </p:nvSpPr>
        <p:spPr>
          <a:xfrm>
            <a:off x="10664330" y="5163271"/>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4" name="TextBox 93">
            <a:extLst>
              <a:ext uri="{FF2B5EF4-FFF2-40B4-BE49-F238E27FC236}">
                <a16:creationId xmlns:a16="http://schemas.microsoft.com/office/drawing/2014/main" id="{EA715CBF-2F44-CF6E-60D9-A85DD74C097E}"/>
              </a:ext>
            </a:extLst>
          </p:cNvPr>
          <p:cNvSpPr txBox="1"/>
          <p:nvPr/>
        </p:nvSpPr>
        <p:spPr>
          <a:xfrm>
            <a:off x="9861222" y="514086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103" name="Title 102">
            <a:extLst>
              <a:ext uri="{FF2B5EF4-FFF2-40B4-BE49-F238E27FC236}">
                <a16:creationId xmlns:a16="http://schemas.microsoft.com/office/drawing/2014/main" id="{E77C355B-A1DE-D544-7F30-C42C9D9CC339}"/>
              </a:ext>
            </a:extLst>
          </p:cNvPr>
          <p:cNvSpPr>
            <a:spLocks noGrp="1"/>
          </p:cNvSpPr>
          <p:nvPr>
            <p:ph type="title"/>
          </p:nvPr>
        </p:nvSpPr>
        <p:spPr>
          <a:xfrm>
            <a:off x="838200" y="365125"/>
            <a:ext cx="3922762" cy="1325563"/>
          </a:xfrm>
        </p:spPr>
        <p:txBody>
          <a:bodyPr/>
          <a:lstStyle/>
          <a:p>
            <a:r>
              <a:rPr lang="en-US" dirty="0"/>
              <a:t>CDC8512 Architecture</a:t>
            </a:r>
          </a:p>
        </p:txBody>
      </p:sp>
      <p:sp>
        <p:nvSpPr>
          <p:cNvPr id="78" name="Content Placeholder 77">
            <a:extLst>
              <a:ext uri="{FF2B5EF4-FFF2-40B4-BE49-F238E27FC236}">
                <a16:creationId xmlns:a16="http://schemas.microsoft.com/office/drawing/2014/main" id="{7E1CC484-3B81-B1C8-5679-89B2E2C24C45}"/>
              </a:ext>
            </a:extLst>
          </p:cNvPr>
          <p:cNvSpPr>
            <a:spLocks noGrp="1"/>
          </p:cNvSpPr>
          <p:nvPr>
            <p:ph idx="1"/>
          </p:nvPr>
        </p:nvSpPr>
        <p:spPr>
          <a:xfrm>
            <a:off x="838200" y="1825625"/>
            <a:ext cx="5432471" cy="4140099"/>
          </a:xfrm>
        </p:spPr>
        <p:txBody>
          <a:bodyPr/>
          <a:lstStyle/>
          <a:p>
            <a:r>
              <a:rPr lang="en-US" dirty="0"/>
              <a:t>The instruction at 0x03 is a two byte instruction</a:t>
            </a:r>
          </a:p>
          <a:p>
            <a:pPr lvl="1"/>
            <a:r>
              <a:rPr lang="en-US" dirty="0"/>
              <a:t>0x03 Sets X2 to the byte at 0x04</a:t>
            </a:r>
          </a:p>
          <a:p>
            <a:pPr lvl="1"/>
            <a:r>
              <a:rPr lang="en-US" dirty="0"/>
              <a:t>Advances the PC by 2</a:t>
            </a:r>
          </a:p>
          <a:p>
            <a:r>
              <a:rPr lang="en-US" dirty="0"/>
              <a:t>The byte at 0x04 is the ASCII letter for '</a:t>
            </a:r>
            <a:r>
              <a:rPr lang="en-US" dirty="0" err="1"/>
              <a:t>i</a:t>
            </a:r>
            <a:r>
              <a:rPr lang="en-US" dirty="0"/>
              <a:t>' (0x89)</a:t>
            </a:r>
          </a:p>
          <a:p>
            <a:r>
              <a:rPr lang="en-US" dirty="0"/>
              <a:t>So '</a:t>
            </a:r>
            <a:r>
              <a:rPr lang="en-US" dirty="0" err="1"/>
              <a:t>i</a:t>
            </a:r>
            <a:r>
              <a:rPr lang="en-US" dirty="0"/>
              <a:t>' is loaded into X2 </a:t>
            </a:r>
          </a:p>
          <a:p>
            <a:r>
              <a:rPr lang="en-US" dirty="0"/>
              <a:t>And the PC is set to 0x05</a:t>
            </a:r>
          </a:p>
          <a:p>
            <a:endParaRPr lang="en-US" dirty="0"/>
          </a:p>
        </p:txBody>
      </p:sp>
      <p:sp>
        <p:nvSpPr>
          <p:cNvPr id="25" name="Rectangle 24">
            <a:extLst>
              <a:ext uri="{FF2B5EF4-FFF2-40B4-BE49-F238E27FC236}">
                <a16:creationId xmlns:a16="http://schemas.microsoft.com/office/drawing/2014/main" id="{8EF08917-3986-0702-DD40-D8522B7C633A}"/>
              </a:ext>
            </a:extLst>
          </p:cNvPr>
          <p:cNvSpPr/>
          <p:nvPr/>
        </p:nvSpPr>
        <p:spPr>
          <a:xfrm>
            <a:off x="6849967" y="898202"/>
            <a:ext cx="602281"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a:t>
            </a:r>
          </a:p>
        </p:txBody>
      </p:sp>
      <p:sp>
        <p:nvSpPr>
          <p:cNvPr id="26" name="TextBox 25">
            <a:extLst>
              <a:ext uri="{FF2B5EF4-FFF2-40B4-BE49-F238E27FC236}">
                <a16:creationId xmlns:a16="http://schemas.microsoft.com/office/drawing/2014/main" id="{CE87D436-BED7-7795-9C8A-24FFED4BD32A}"/>
              </a:ext>
            </a:extLst>
          </p:cNvPr>
          <p:cNvSpPr txBox="1"/>
          <p:nvPr/>
        </p:nvSpPr>
        <p:spPr>
          <a:xfrm>
            <a:off x="6784930" y="55902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Mode</a:t>
            </a:r>
          </a:p>
        </p:txBody>
      </p:sp>
      <p:sp>
        <p:nvSpPr>
          <p:cNvPr id="64" name="Rectangle 63">
            <a:extLst>
              <a:ext uri="{FF2B5EF4-FFF2-40B4-BE49-F238E27FC236}">
                <a16:creationId xmlns:a16="http://schemas.microsoft.com/office/drawing/2014/main" id="{86A5B349-6636-3D44-0B74-9BB530F02673}"/>
              </a:ext>
            </a:extLst>
          </p:cNvPr>
          <p:cNvSpPr/>
          <p:nvPr/>
        </p:nvSpPr>
        <p:spPr>
          <a:xfrm>
            <a:off x="8918417" y="891822"/>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65" name="TextBox 64">
            <a:extLst>
              <a:ext uri="{FF2B5EF4-FFF2-40B4-BE49-F238E27FC236}">
                <a16:creationId xmlns:a16="http://schemas.microsoft.com/office/drawing/2014/main" id="{14380103-BC1C-4B7D-8F59-EBD3372456F4}"/>
              </a:ext>
            </a:extLst>
          </p:cNvPr>
          <p:cNvSpPr txBox="1"/>
          <p:nvPr/>
        </p:nvSpPr>
        <p:spPr>
          <a:xfrm>
            <a:off x="8829145" y="553055"/>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A1</a:t>
            </a:r>
          </a:p>
        </p:txBody>
      </p:sp>
      <p:sp>
        <p:nvSpPr>
          <p:cNvPr id="66" name="Rectangle 65">
            <a:extLst>
              <a:ext uri="{FF2B5EF4-FFF2-40B4-BE49-F238E27FC236}">
                <a16:creationId xmlns:a16="http://schemas.microsoft.com/office/drawing/2014/main" id="{2634EE1B-D34B-34A8-EA1A-DDBAEEE14537}"/>
              </a:ext>
            </a:extLst>
          </p:cNvPr>
          <p:cNvSpPr/>
          <p:nvPr/>
        </p:nvSpPr>
        <p:spPr>
          <a:xfrm>
            <a:off x="9961608" y="891822"/>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67" name="TextBox 66">
            <a:extLst>
              <a:ext uri="{FF2B5EF4-FFF2-40B4-BE49-F238E27FC236}">
                <a16:creationId xmlns:a16="http://schemas.microsoft.com/office/drawing/2014/main" id="{87ED21FE-FDF5-3551-3244-027539B967B6}"/>
              </a:ext>
            </a:extLst>
          </p:cNvPr>
          <p:cNvSpPr txBox="1"/>
          <p:nvPr/>
        </p:nvSpPr>
        <p:spPr>
          <a:xfrm>
            <a:off x="9872336" y="553055"/>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A2</a:t>
            </a:r>
          </a:p>
        </p:txBody>
      </p:sp>
      <p:sp>
        <p:nvSpPr>
          <p:cNvPr id="68" name="Rectangle 67">
            <a:extLst>
              <a:ext uri="{FF2B5EF4-FFF2-40B4-BE49-F238E27FC236}">
                <a16:creationId xmlns:a16="http://schemas.microsoft.com/office/drawing/2014/main" id="{959A0422-4AC0-BF57-2460-857C18AD2F39}"/>
              </a:ext>
            </a:extLst>
          </p:cNvPr>
          <p:cNvSpPr/>
          <p:nvPr/>
        </p:nvSpPr>
        <p:spPr>
          <a:xfrm>
            <a:off x="11002650" y="902553"/>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69" name="TextBox 68">
            <a:extLst>
              <a:ext uri="{FF2B5EF4-FFF2-40B4-BE49-F238E27FC236}">
                <a16:creationId xmlns:a16="http://schemas.microsoft.com/office/drawing/2014/main" id="{351392F8-F6EF-025E-B831-88C2099F223D}"/>
              </a:ext>
            </a:extLst>
          </p:cNvPr>
          <p:cNvSpPr txBox="1"/>
          <p:nvPr/>
        </p:nvSpPr>
        <p:spPr>
          <a:xfrm>
            <a:off x="10913378" y="563786"/>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A3</a:t>
            </a:r>
          </a:p>
        </p:txBody>
      </p:sp>
      <p:sp>
        <p:nvSpPr>
          <p:cNvPr id="70" name="Rectangle 69">
            <a:extLst>
              <a:ext uri="{FF2B5EF4-FFF2-40B4-BE49-F238E27FC236}">
                <a16:creationId xmlns:a16="http://schemas.microsoft.com/office/drawing/2014/main" id="{B19A366B-87C5-4BCC-52DC-833506723CC4}"/>
              </a:ext>
            </a:extLst>
          </p:cNvPr>
          <p:cNvSpPr/>
          <p:nvPr/>
        </p:nvSpPr>
        <p:spPr>
          <a:xfrm>
            <a:off x="7875227" y="1793345"/>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1" name="TextBox 70">
            <a:extLst>
              <a:ext uri="{FF2B5EF4-FFF2-40B4-BE49-F238E27FC236}">
                <a16:creationId xmlns:a16="http://schemas.microsoft.com/office/drawing/2014/main" id="{0259FD85-2136-23EA-F62D-092092BBD6CF}"/>
              </a:ext>
            </a:extLst>
          </p:cNvPr>
          <p:cNvSpPr txBox="1"/>
          <p:nvPr/>
        </p:nvSpPr>
        <p:spPr>
          <a:xfrm>
            <a:off x="7785955" y="1454578"/>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X0</a:t>
            </a:r>
          </a:p>
        </p:txBody>
      </p:sp>
      <p:sp>
        <p:nvSpPr>
          <p:cNvPr id="72" name="Rectangle 71">
            <a:extLst>
              <a:ext uri="{FF2B5EF4-FFF2-40B4-BE49-F238E27FC236}">
                <a16:creationId xmlns:a16="http://schemas.microsoft.com/office/drawing/2014/main" id="{4F7C2DDA-B609-0324-3C78-59CF29C46276}"/>
              </a:ext>
            </a:extLst>
          </p:cNvPr>
          <p:cNvSpPr/>
          <p:nvPr/>
        </p:nvSpPr>
        <p:spPr>
          <a:xfrm>
            <a:off x="8916269" y="1804076"/>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3" name="TextBox 72">
            <a:extLst>
              <a:ext uri="{FF2B5EF4-FFF2-40B4-BE49-F238E27FC236}">
                <a16:creationId xmlns:a16="http://schemas.microsoft.com/office/drawing/2014/main" id="{B1262D21-1152-4BC7-EFE4-7A7F9F990D6E}"/>
              </a:ext>
            </a:extLst>
          </p:cNvPr>
          <p:cNvSpPr txBox="1"/>
          <p:nvPr/>
        </p:nvSpPr>
        <p:spPr>
          <a:xfrm>
            <a:off x="8826997" y="1465309"/>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X1</a:t>
            </a:r>
          </a:p>
        </p:txBody>
      </p:sp>
      <p:sp>
        <p:nvSpPr>
          <p:cNvPr id="74" name="Rectangle 73">
            <a:extLst>
              <a:ext uri="{FF2B5EF4-FFF2-40B4-BE49-F238E27FC236}">
                <a16:creationId xmlns:a16="http://schemas.microsoft.com/office/drawing/2014/main" id="{E7C5BE9C-67A2-879F-213B-6A9CED52DC37}"/>
              </a:ext>
            </a:extLst>
          </p:cNvPr>
          <p:cNvSpPr/>
          <p:nvPr/>
        </p:nvSpPr>
        <p:spPr>
          <a:xfrm>
            <a:off x="9959460" y="1804076"/>
            <a:ext cx="759752" cy="369333"/>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0x89</a:t>
            </a:r>
          </a:p>
        </p:txBody>
      </p:sp>
      <p:sp>
        <p:nvSpPr>
          <p:cNvPr id="75" name="TextBox 74">
            <a:extLst>
              <a:ext uri="{FF2B5EF4-FFF2-40B4-BE49-F238E27FC236}">
                <a16:creationId xmlns:a16="http://schemas.microsoft.com/office/drawing/2014/main" id="{8EF9F8D2-8843-FD53-799A-E18765397DFD}"/>
              </a:ext>
            </a:extLst>
          </p:cNvPr>
          <p:cNvSpPr txBox="1"/>
          <p:nvPr/>
        </p:nvSpPr>
        <p:spPr>
          <a:xfrm>
            <a:off x="9870188" y="1465309"/>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X2</a:t>
            </a:r>
          </a:p>
        </p:txBody>
      </p:sp>
      <p:sp>
        <p:nvSpPr>
          <p:cNvPr id="76" name="Rectangle 75">
            <a:extLst>
              <a:ext uri="{FF2B5EF4-FFF2-40B4-BE49-F238E27FC236}">
                <a16:creationId xmlns:a16="http://schemas.microsoft.com/office/drawing/2014/main" id="{8D21DC79-B82A-2558-A902-326C6F7A1B64}"/>
              </a:ext>
            </a:extLst>
          </p:cNvPr>
          <p:cNvSpPr/>
          <p:nvPr/>
        </p:nvSpPr>
        <p:spPr>
          <a:xfrm>
            <a:off x="11000502" y="1814807"/>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7" name="TextBox 76">
            <a:extLst>
              <a:ext uri="{FF2B5EF4-FFF2-40B4-BE49-F238E27FC236}">
                <a16:creationId xmlns:a16="http://schemas.microsoft.com/office/drawing/2014/main" id="{41CF10AF-E0B4-D870-667C-2797F98308E8}"/>
              </a:ext>
            </a:extLst>
          </p:cNvPr>
          <p:cNvSpPr txBox="1"/>
          <p:nvPr/>
        </p:nvSpPr>
        <p:spPr>
          <a:xfrm>
            <a:off x="10911230" y="1476040"/>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X3</a:t>
            </a:r>
          </a:p>
        </p:txBody>
      </p:sp>
      <p:sp>
        <p:nvSpPr>
          <p:cNvPr id="2" name="Rectangle 1">
            <a:extLst>
              <a:ext uri="{FF2B5EF4-FFF2-40B4-BE49-F238E27FC236}">
                <a16:creationId xmlns:a16="http://schemas.microsoft.com/office/drawing/2014/main" id="{578DECFA-83FB-04AB-6314-83C94C2646EA}"/>
              </a:ext>
            </a:extLst>
          </p:cNvPr>
          <p:cNvSpPr/>
          <p:nvPr/>
        </p:nvSpPr>
        <p:spPr>
          <a:xfrm>
            <a:off x="10664330" y="5658571"/>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3" name="TextBox 2">
            <a:extLst>
              <a:ext uri="{FF2B5EF4-FFF2-40B4-BE49-F238E27FC236}">
                <a16:creationId xmlns:a16="http://schemas.microsoft.com/office/drawing/2014/main" id="{44E9EE76-C49A-FB73-5748-B23E9C9875FD}"/>
              </a:ext>
            </a:extLst>
          </p:cNvPr>
          <p:cNvSpPr txBox="1"/>
          <p:nvPr/>
        </p:nvSpPr>
        <p:spPr>
          <a:xfrm>
            <a:off x="9861222" y="563616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0x06</a:t>
            </a:r>
          </a:p>
        </p:txBody>
      </p:sp>
      <p:sp>
        <p:nvSpPr>
          <p:cNvPr id="4" name="Rectangle 3">
            <a:extLst>
              <a:ext uri="{FF2B5EF4-FFF2-40B4-BE49-F238E27FC236}">
                <a16:creationId xmlns:a16="http://schemas.microsoft.com/office/drawing/2014/main" id="{AD0CCB71-5325-5276-7BF0-0E2CEAA89F7F}"/>
              </a:ext>
            </a:extLst>
          </p:cNvPr>
          <p:cNvSpPr/>
          <p:nvPr/>
        </p:nvSpPr>
        <p:spPr>
          <a:xfrm>
            <a:off x="7875224" y="5676727"/>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00000001</a:t>
            </a:r>
          </a:p>
        </p:txBody>
      </p:sp>
      <p:sp>
        <p:nvSpPr>
          <p:cNvPr id="5" name="TextBox 4">
            <a:extLst>
              <a:ext uri="{FF2B5EF4-FFF2-40B4-BE49-F238E27FC236}">
                <a16:creationId xmlns:a16="http://schemas.microsoft.com/office/drawing/2014/main" id="{9BA60693-9DE7-4D88-8A1D-E6EC05CD968D}"/>
              </a:ext>
            </a:extLst>
          </p:cNvPr>
          <p:cNvSpPr txBox="1"/>
          <p:nvPr/>
        </p:nvSpPr>
        <p:spPr>
          <a:xfrm>
            <a:off x="7072116" y="565431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0x06</a:t>
            </a:r>
          </a:p>
        </p:txBody>
      </p:sp>
    </p:spTree>
    <p:extLst>
      <p:ext uri="{BB962C8B-B14F-4D97-AF65-F5344CB8AC3E}">
        <p14:creationId xmlns:p14="http://schemas.microsoft.com/office/powerpoint/2010/main" val="215108497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18F1FC-6025-9E68-87AC-5B1B836A0070}"/>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D253BAAD-89AF-A334-25DE-D7F66741FCCB}"/>
              </a:ext>
            </a:extLst>
          </p:cNvPr>
          <p:cNvSpPr/>
          <p:nvPr/>
        </p:nvSpPr>
        <p:spPr>
          <a:xfrm>
            <a:off x="7877375" y="881091"/>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 name="TextBox 8">
            <a:extLst>
              <a:ext uri="{FF2B5EF4-FFF2-40B4-BE49-F238E27FC236}">
                <a16:creationId xmlns:a16="http://schemas.microsoft.com/office/drawing/2014/main" id="{5EA1C813-58EA-1616-08DC-CF66AA07C2D8}"/>
              </a:ext>
            </a:extLst>
          </p:cNvPr>
          <p:cNvSpPr txBox="1"/>
          <p:nvPr/>
        </p:nvSpPr>
        <p:spPr>
          <a:xfrm>
            <a:off x="7788103" y="542324"/>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A0</a:t>
            </a:r>
          </a:p>
        </p:txBody>
      </p:sp>
      <p:sp>
        <p:nvSpPr>
          <p:cNvPr id="28" name="Rectangle 27">
            <a:extLst>
              <a:ext uri="{FF2B5EF4-FFF2-40B4-BE49-F238E27FC236}">
                <a16:creationId xmlns:a16="http://schemas.microsoft.com/office/drawing/2014/main" id="{F64CA256-63A3-E673-D9B6-6D9B615ADA47}"/>
              </a:ext>
            </a:extLst>
          </p:cNvPr>
          <p:cNvSpPr/>
          <p:nvPr/>
        </p:nvSpPr>
        <p:spPr>
          <a:xfrm>
            <a:off x="5028036" y="887471"/>
            <a:ext cx="739227" cy="36933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0x05</a:t>
            </a:r>
          </a:p>
        </p:txBody>
      </p:sp>
      <p:sp>
        <p:nvSpPr>
          <p:cNvPr id="29" name="TextBox 28">
            <a:extLst>
              <a:ext uri="{FF2B5EF4-FFF2-40B4-BE49-F238E27FC236}">
                <a16:creationId xmlns:a16="http://schemas.microsoft.com/office/drawing/2014/main" id="{8E64EB25-822A-00F0-635A-FE860E346783}"/>
              </a:ext>
            </a:extLst>
          </p:cNvPr>
          <p:cNvSpPr txBox="1"/>
          <p:nvPr/>
        </p:nvSpPr>
        <p:spPr>
          <a:xfrm>
            <a:off x="4933497" y="541118"/>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PC</a:t>
            </a:r>
          </a:p>
        </p:txBody>
      </p:sp>
      <p:sp>
        <p:nvSpPr>
          <p:cNvPr id="30" name="Rectangle 29">
            <a:extLst>
              <a:ext uri="{FF2B5EF4-FFF2-40B4-BE49-F238E27FC236}">
                <a16:creationId xmlns:a16="http://schemas.microsoft.com/office/drawing/2014/main" id="{CB92E347-71D3-C522-7FFC-3F33915DC2CC}"/>
              </a:ext>
            </a:extLst>
          </p:cNvPr>
          <p:cNvSpPr/>
          <p:nvPr/>
        </p:nvSpPr>
        <p:spPr>
          <a:xfrm>
            <a:off x="6046348" y="892276"/>
            <a:ext cx="602281"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&lt;=&gt;</a:t>
            </a:r>
          </a:p>
        </p:txBody>
      </p:sp>
      <p:sp>
        <p:nvSpPr>
          <p:cNvPr id="31" name="TextBox 30">
            <a:extLst>
              <a:ext uri="{FF2B5EF4-FFF2-40B4-BE49-F238E27FC236}">
                <a16:creationId xmlns:a16="http://schemas.microsoft.com/office/drawing/2014/main" id="{D6002388-C813-B9C7-CFD9-6C5D15A2A2C4}"/>
              </a:ext>
            </a:extLst>
          </p:cNvPr>
          <p:cNvSpPr txBox="1"/>
          <p:nvPr/>
        </p:nvSpPr>
        <p:spPr>
          <a:xfrm>
            <a:off x="5948969" y="569110"/>
            <a:ext cx="767180"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CMP</a:t>
            </a:r>
          </a:p>
        </p:txBody>
      </p:sp>
      <p:sp>
        <p:nvSpPr>
          <p:cNvPr id="32" name="Rectangle 31">
            <a:extLst>
              <a:ext uri="{FF2B5EF4-FFF2-40B4-BE49-F238E27FC236}">
                <a16:creationId xmlns:a16="http://schemas.microsoft.com/office/drawing/2014/main" id="{B5E1854A-3591-61ED-1D53-423341325E26}"/>
              </a:ext>
            </a:extLst>
          </p:cNvPr>
          <p:cNvSpPr/>
          <p:nvPr/>
        </p:nvSpPr>
        <p:spPr>
          <a:xfrm>
            <a:off x="7875227" y="2697991"/>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10000110</a:t>
            </a:r>
          </a:p>
        </p:txBody>
      </p:sp>
      <p:sp>
        <p:nvSpPr>
          <p:cNvPr id="33" name="TextBox 32">
            <a:extLst>
              <a:ext uri="{FF2B5EF4-FFF2-40B4-BE49-F238E27FC236}">
                <a16:creationId xmlns:a16="http://schemas.microsoft.com/office/drawing/2014/main" id="{3DBAB015-2176-F1F2-EFD8-AB66CF9B4C94}"/>
              </a:ext>
            </a:extLst>
          </p:cNvPr>
          <p:cNvSpPr txBox="1"/>
          <p:nvPr/>
        </p:nvSpPr>
        <p:spPr>
          <a:xfrm>
            <a:off x="7081082" y="269709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34" name="Rectangle 33">
            <a:extLst>
              <a:ext uri="{FF2B5EF4-FFF2-40B4-BE49-F238E27FC236}">
                <a16:creationId xmlns:a16="http://schemas.microsoft.com/office/drawing/2014/main" id="{E68D9CBB-7274-38A4-DFF5-9E1ADE38B828}"/>
              </a:ext>
            </a:extLst>
          </p:cNvPr>
          <p:cNvSpPr/>
          <p:nvPr/>
        </p:nvSpPr>
        <p:spPr>
          <a:xfrm>
            <a:off x="7875226" y="3181188"/>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01001000</a:t>
            </a:r>
          </a:p>
        </p:txBody>
      </p:sp>
      <p:sp>
        <p:nvSpPr>
          <p:cNvPr id="35" name="TextBox 34">
            <a:extLst>
              <a:ext uri="{FF2B5EF4-FFF2-40B4-BE49-F238E27FC236}">
                <a16:creationId xmlns:a16="http://schemas.microsoft.com/office/drawing/2014/main" id="{E87DE17F-E21B-75C0-7DB3-F5B828FDD79F}"/>
              </a:ext>
            </a:extLst>
          </p:cNvPr>
          <p:cNvSpPr txBox="1"/>
          <p:nvPr/>
        </p:nvSpPr>
        <p:spPr>
          <a:xfrm>
            <a:off x="7072118" y="3158779"/>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36" name="Rectangle 35">
            <a:extLst>
              <a:ext uri="{FF2B5EF4-FFF2-40B4-BE49-F238E27FC236}">
                <a16:creationId xmlns:a16="http://schemas.microsoft.com/office/drawing/2014/main" id="{25FFFD52-A973-4A06-0415-093A7A14029E}"/>
              </a:ext>
            </a:extLst>
          </p:cNvPr>
          <p:cNvSpPr/>
          <p:nvPr/>
        </p:nvSpPr>
        <p:spPr>
          <a:xfrm>
            <a:off x="7879710" y="3684105"/>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01000010</a:t>
            </a:r>
          </a:p>
        </p:txBody>
      </p:sp>
      <p:sp>
        <p:nvSpPr>
          <p:cNvPr id="37" name="TextBox 36">
            <a:extLst>
              <a:ext uri="{FF2B5EF4-FFF2-40B4-BE49-F238E27FC236}">
                <a16:creationId xmlns:a16="http://schemas.microsoft.com/office/drawing/2014/main" id="{01F5DF40-D281-B1D7-B8D0-6D04AB05835C}"/>
              </a:ext>
            </a:extLst>
          </p:cNvPr>
          <p:cNvSpPr txBox="1"/>
          <p:nvPr/>
        </p:nvSpPr>
        <p:spPr>
          <a:xfrm>
            <a:off x="7085565" y="368321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38" name="Rectangle 37">
            <a:extLst>
              <a:ext uri="{FF2B5EF4-FFF2-40B4-BE49-F238E27FC236}">
                <a16:creationId xmlns:a16="http://schemas.microsoft.com/office/drawing/2014/main" id="{C33F8125-69C0-FAEF-9926-A3CC53FEF816}"/>
              </a:ext>
            </a:extLst>
          </p:cNvPr>
          <p:cNvSpPr/>
          <p:nvPr/>
        </p:nvSpPr>
        <p:spPr>
          <a:xfrm>
            <a:off x="7879709" y="4167302"/>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10000110</a:t>
            </a:r>
          </a:p>
        </p:txBody>
      </p:sp>
      <p:sp>
        <p:nvSpPr>
          <p:cNvPr id="39" name="TextBox 38">
            <a:extLst>
              <a:ext uri="{FF2B5EF4-FFF2-40B4-BE49-F238E27FC236}">
                <a16:creationId xmlns:a16="http://schemas.microsoft.com/office/drawing/2014/main" id="{D0EBF6A8-BC4B-5EFF-D563-EBF8EEB2AC96}"/>
              </a:ext>
            </a:extLst>
          </p:cNvPr>
          <p:cNvSpPr txBox="1"/>
          <p:nvPr/>
        </p:nvSpPr>
        <p:spPr>
          <a:xfrm>
            <a:off x="7076601" y="4144893"/>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40" name="Rectangle 39">
            <a:extLst>
              <a:ext uri="{FF2B5EF4-FFF2-40B4-BE49-F238E27FC236}">
                <a16:creationId xmlns:a16="http://schemas.microsoft.com/office/drawing/2014/main" id="{5209A81F-5C0A-F2C7-658A-02B830687F21}"/>
              </a:ext>
            </a:extLst>
          </p:cNvPr>
          <p:cNvSpPr/>
          <p:nvPr/>
        </p:nvSpPr>
        <p:spPr>
          <a:xfrm>
            <a:off x="7875225" y="4679180"/>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01101001</a:t>
            </a:r>
          </a:p>
        </p:txBody>
      </p:sp>
      <p:sp>
        <p:nvSpPr>
          <p:cNvPr id="41" name="TextBox 40">
            <a:extLst>
              <a:ext uri="{FF2B5EF4-FFF2-40B4-BE49-F238E27FC236}">
                <a16:creationId xmlns:a16="http://schemas.microsoft.com/office/drawing/2014/main" id="{DF26EF89-4891-932A-B8F9-C4D49B1CAFB0}"/>
              </a:ext>
            </a:extLst>
          </p:cNvPr>
          <p:cNvSpPr txBox="1"/>
          <p:nvPr/>
        </p:nvSpPr>
        <p:spPr>
          <a:xfrm>
            <a:off x="7081080" y="467828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42" name="Rectangle 41">
            <a:extLst>
              <a:ext uri="{FF2B5EF4-FFF2-40B4-BE49-F238E27FC236}">
                <a16:creationId xmlns:a16="http://schemas.microsoft.com/office/drawing/2014/main" id="{3DF65C26-EB8D-2E60-883E-FE761AAA3283}"/>
              </a:ext>
            </a:extLst>
          </p:cNvPr>
          <p:cNvSpPr/>
          <p:nvPr/>
        </p:nvSpPr>
        <p:spPr>
          <a:xfrm>
            <a:off x="7875224" y="5162377"/>
            <a:ext cx="1303005" cy="369333"/>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01010010</a:t>
            </a:r>
          </a:p>
        </p:txBody>
      </p:sp>
      <p:sp>
        <p:nvSpPr>
          <p:cNvPr id="43" name="TextBox 42">
            <a:extLst>
              <a:ext uri="{FF2B5EF4-FFF2-40B4-BE49-F238E27FC236}">
                <a16:creationId xmlns:a16="http://schemas.microsoft.com/office/drawing/2014/main" id="{3C4F0273-8DB3-8411-18F7-8263F2739462}"/>
              </a:ext>
            </a:extLst>
          </p:cNvPr>
          <p:cNvSpPr txBox="1"/>
          <p:nvPr/>
        </p:nvSpPr>
        <p:spPr>
          <a:xfrm>
            <a:off x="7072116" y="5139968"/>
            <a:ext cx="736099" cy="369332"/>
          </a:xfrm>
          <a:prstGeom prst="rect">
            <a:avLst/>
          </a:prstGeom>
          <a:solidFill>
            <a:srgbClr val="FFC000"/>
          </a:solid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83" name="Rectangle 82">
            <a:extLst>
              <a:ext uri="{FF2B5EF4-FFF2-40B4-BE49-F238E27FC236}">
                <a16:creationId xmlns:a16="http://schemas.microsoft.com/office/drawing/2014/main" id="{D3D0061D-E68D-B1D4-1FAC-C5362C17D8E4}"/>
              </a:ext>
            </a:extLst>
          </p:cNvPr>
          <p:cNvSpPr/>
          <p:nvPr/>
        </p:nvSpPr>
        <p:spPr>
          <a:xfrm>
            <a:off x="10664333" y="2698885"/>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0x68</a:t>
            </a:r>
          </a:p>
        </p:txBody>
      </p:sp>
      <p:sp>
        <p:nvSpPr>
          <p:cNvPr id="84" name="TextBox 83">
            <a:extLst>
              <a:ext uri="{FF2B5EF4-FFF2-40B4-BE49-F238E27FC236}">
                <a16:creationId xmlns:a16="http://schemas.microsoft.com/office/drawing/2014/main" id="{474703EA-7B61-3F33-6308-1F3BA47C1492}"/>
              </a:ext>
            </a:extLst>
          </p:cNvPr>
          <p:cNvSpPr txBox="1"/>
          <p:nvPr/>
        </p:nvSpPr>
        <p:spPr>
          <a:xfrm>
            <a:off x="9870188" y="269799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85" name="Rectangle 84">
            <a:extLst>
              <a:ext uri="{FF2B5EF4-FFF2-40B4-BE49-F238E27FC236}">
                <a16:creationId xmlns:a16="http://schemas.microsoft.com/office/drawing/2014/main" id="{C514E67B-EDC3-52AC-40B0-934E12A2826B}"/>
              </a:ext>
            </a:extLst>
          </p:cNvPr>
          <p:cNvSpPr/>
          <p:nvPr/>
        </p:nvSpPr>
        <p:spPr>
          <a:xfrm>
            <a:off x="10664332" y="3182082"/>
            <a:ext cx="736099" cy="369333"/>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0x89</a:t>
            </a:r>
          </a:p>
        </p:txBody>
      </p:sp>
      <p:sp>
        <p:nvSpPr>
          <p:cNvPr id="86" name="TextBox 85">
            <a:extLst>
              <a:ext uri="{FF2B5EF4-FFF2-40B4-BE49-F238E27FC236}">
                <a16:creationId xmlns:a16="http://schemas.microsoft.com/office/drawing/2014/main" id="{B722CC1C-C7D9-7E73-9AEE-BE47FFAD3C9E}"/>
              </a:ext>
            </a:extLst>
          </p:cNvPr>
          <p:cNvSpPr txBox="1"/>
          <p:nvPr/>
        </p:nvSpPr>
        <p:spPr>
          <a:xfrm>
            <a:off x="9861224" y="3159673"/>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87" name="Rectangle 86">
            <a:extLst>
              <a:ext uri="{FF2B5EF4-FFF2-40B4-BE49-F238E27FC236}">
                <a16:creationId xmlns:a16="http://schemas.microsoft.com/office/drawing/2014/main" id="{7A8C628B-9DD6-920B-9D20-B69663721BD3}"/>
              </a:ext>
            </a:extLst>
          </p:cNvPr>
          <p:cNvSpPr/>
          <p:nvPr/>
        </p:nvSpPr>
        <p:spPr>
          <a:xfrm>
            <a:off x="10668816" y="3684999"/>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8" name="TextBox 87">
            <a:extLst>
              <a:ext uri="{FF2B5EF4-FFF2-40B4-BE49-F238E27FC236}">
                <a16:creationId xmlns:a16="http://schemas.microsoft.com/office/drawing/2014/main" id="{FEB94591-7046-935E-D544-A90ECBB0B88F}"/>
              </a:ext>
            </a:extLst>
          </p:cNvPr>
          <p:cNvSpPr txBox="1"/>
          <p:nvPr/>
        </p:nvSpPr>
        <p:spPr>
          <a:xfrm>
            <a:off x="9874671" y="3684106"/>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89" name="Rectangle 88">
            <a:extLst>
              <a:ext uri="{FF2B5EF4-FFF2-40B4-BE49-F238E27FC236}">
                <a16:creationId xmlns:a16="http://schemas.microsoft.com/office/drawing/2014/main" id="{55C18845-5AD4-4933-690A-A0DC79EA531A}"/>
              </a:ext>
            </a:extLst>
          </p:cNvPr>
          <p:cNvSpPr/>
          <p:nvPr/>
        </p:nvSpPr>
        <p:spPr>
          <a:xfrm>
            <a:off x="10668815" y="4168196"/>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0" name="TextBox 89">
            <a:extLst>
              <a:ext uri="{FF2B5EF4-FFF2-40B4-BE49-F238E27FC236}">
                <a16:creationId xmlns:a16="http://schemas.microsoft.com/office/drawing/2014/main" id="{1ABECA80-17AE-85E1-DFE2-6CC6998702AE}"/>
              </a:ext>
            </a:extLst>
          </p:cNvPr>
          <p:cNvSpPr txBox="1"/>
          <p:nvPr/>
        </p:nvSpPr>
        <p:spPr>
          <a:xfrm>
            <a:off x="9865707" y="414578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91" name="Rectangle 90">
            <a:extLst>
              <a:ext uri="{FF2B5EF4-FFF2-40B4-BE49-F238E27FC236}">
                <a16:creationId xmlns:a16="http://schemas.microsoft.com/office/drawing/2014/main" id="{C0383126-182D-0541-00C9-C464961566DA}"/>
              </a:ext>
            </a:extLst>
          </p:cNvPr>
          <p:cNvSpPr/>
          <p:nvPr/>
        </p:nvSpPr>
        <p:spPr>
          <a:xfrm>
            <a:off x="10664331" y="4680074"/>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2" name="TextBox 91">
            <a:extLst>
              <a:ext uri="{FF2B5EF4-FFF2-40B4-BE49-F238E27FC236}">
                <a16:creationId xmlns:a16="http://schemas.microsoft.com/office/drawing/2014/main" id="{7CC06C10-CE61-D556-BC3C-534684ABEBBA}"/>
              </a:ext>
            </a:extLst>
          </p:cNvPr>
          <p:cNvSpPr txBox="1"/>
          <p:nvPr/>
        </p:nvSpPr>
        <p:spPr>
          <a:xfrm>
            <a:off x="9870186" y="4679181"/>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93" name="Rectangle 92">
            <a:extLst>
              <a:ext uri="{FF2B5EF4-FFF2-40B4-BE49-F238E27FC236}">
                <a16:creationId xmlns:a16="http://schemas.microsoft.com/office/drawing/2014/main" id="{D6AAA0B1-F854-1A44-B4C7-F2F985FE6806}"/>
              </a:ext>
            </a:extLst>
          </p:cNvPr>
          <p:cNvSpPr/>
          <p:nvPr/>
        </p:nvSpPr>
        <p:spPr>
          <a:xfrm>
            <a:off x="10664330" y="5163271"/>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4" name="TextBox 93">
            <a:extLst>
              <a:ext uri="{FF2B5EF4-FFF2-40B4-BE49-F238E27FC236}">
                <a16:creationId xmlns:a16="http://schemas.microsoft.com/office/drawing/2014/main" id="{74F4D857-0D19-CBCA-8E08-425166FDBF9A}"/>
              </a:ext>
            </a:extLst>
          </p:cNvPr>
          <p:cNvSpPr txBox="1"/>
          <p:nvPr/>
        </p:nvSpPr>
        <p:spPr>
          <a:xfrm>
            <a:off x="9861222" y="514086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103" name="Title 102">
            <a:extLst>
              <a:ext uri="{FF2B5EF4-FFF2-40B4-BE49-F238E27FC236}">
                <a16:creationId xmlns:a16="http://schemas.microsoft.com/office/drawing/2014/main" id="{FCDA7569-A49A-CE10-C9DB-5D3C1C4C4B49}"/>
              </a:ext>
            </a:extLst>
          </p:cNvPr>
          <p:cNvSpPr>
            <a:spLocks noGrp="1"/>
          </p:cNvSpPr>
          <p:nvPr>
            <p:ph type="title"/>
          </p:nvPr>
        </p:nvSpPr>
        <p:spPr>
          <a:xfrm>
            <a:off x="838200" y="365125"/>
            <a:ext cx="3922762" cy="1325563"/>
          </a:xfrm>
        </p:spPr>
        <p:txBody>
          <a:bodyPr/>
          <a:lstStyle/>
          <a:p>
            <a:r>
              <a:rPr lang="en-US" dirty="0"/>
              <a:t>CDC8512 Architecture</a:t>
            </a:r>
          </a:p>
        </p:txBody>
      </p:sp>
      <p:sp>
        <p:nvSpPr>
          <p:cNvPr id="78" name="Content Placeholder 77">
            <a:extLst>
              <a:ext uri="{FF2B5EF4-FFF2-40B4-BE49-F238E27FC236}">
                <a16:creationId xmlns:a16="http://schemas.microsoft.com/office/drawing/2014/main" id="{FB48F705-79BA-AA1E-6852-27DAF7791FCA}"/>
              </a:ext>
            </a:extLst>
          </p:cNvPr>
          <p:cNvSpPr>
            <a:spLocks noGrp="1"/>
          </p:cNvSpPr>
          <p:nvPr>
            <p:ph idx="1"/>
          </p:nvPr>
        </p:nvSpPr>
        <p:spPr>
          <a:xfrm>
            <a:off x="838200" y="1825625"/>
            <a:ext cx="5432471" cy="4140099"/>
          </a:xfrm>
        </p:spPr>
        <p:txBody>
          <a:bodyPr/>
          <a:lstStyle/>
          <a:p>
            <a:r>
              <a:rPr lang="en-US" dirty="0"/>
              <a:t>We load the instruction at 0x05</a:t>
            </a:r>
          </a:p>
          <a:p>
            <a:r>
              <a:rPr lang="en-US" dirty="0"/>
              <a:t>Which adds 1 to A0 and as a side effect, stores the contents of X2 into data location 0x00</a:t>
            </a:r>
          </a:p>
          <a:p>
            <a:r>
              <a:rPr lang="en-US" dirty="0"/>
              <a:t>Then the PC is updated to 0x06</a:t>
            </a:r>
          </a:p>
          <a:p>
            <a:endParaRPr lang="en-US" dirty="0"/>
          </a:p>
        </p:txBody>
      </p:sp>
      <p:sp>
        <p:nvSpPr>
          <p:cNvPr id="25" name="Rectangle 24">
            <a:extLst>
              <a:ext uri="{FF2B5EF4-FFF2-40B4-BE49-F238E27FC236}">
                <a16:creationId xmlns:a16="http://schemas.microsoft.com/office/drawing/2014/main" id="{6DC5D7BB-C05B-A36A-8FB8-10F5ED596BD5}"/>
              </a:ext>
            </a:extLst>
          </p:cNvPr>
          <p:cNvSpPr/>
          <p:nvPr/>
        </p:nvSpPr>
        <p:spPr>
          <a:xfrm>
            <a:off x="6849967" y="898202"/>
            <a:ext cx="602281"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a:t>
            </a:r>
          </a:p>
        </p:txBody>
      </p:sp>
      <p:sp>
        <p:nvSpPr>
          <p:cNvPr id="26" name="TextBox 25">
            <a:extLst>
              <a:ext uri="{FF2B5EF4-FFF2-40B4-BE49-F238E27FC236}">
                <a16:creationId xmlns:a16="http://schemas.microsoft.com/office/drawing/2014/main" id="{BBE571AC-9599-946C-4A08-3D3FDE8C4EE4}"/>
              </a:ext>
            </a:extLst>
          </p:cNvPr>
          <p:cNvSpPr txBox="1"/>
          <p:nvPr/>
        </p:nvSpPr>
        <p:spPr>
          <a:xfrm>
            <a:off x="6784930" y="55902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Mode</a:t>
            </a:r>
          </a:p>
        </p:txBody>
      </p:sp>
      <p:sp>
        <p:nvSpPr>
          <p:cNvPr id="64" name="Rectangle 63">
            <a:extLst>
              <a:ext uri="{FF2B5EF4-FFF2-40B4-BE49-F238E27FC236}">
                <a16:creationId xmlns:a16="http://schemas.microsoft.com/office/drawing/2014/main" id="{28DB9903-03C1-CFB2-A74D-610991FD9736}"/>
              </a:ext>
            </a:extLst>
          </p:cNvPr>
          <p:cNvSpPr/>
          <p:nvPr/>
        </p:nvSpPr>
        <p:spPr>
          <a:xfrm>
            <a:off x="8918417" y="891822"/>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65" name="TextBox 64">
            <a:extLst>
              <a:ext uri="{FF2B5EF4-FFF2-40B4-BE49-F238E27FC236}">
                <a16:creationId xmlns:a16="http://schemas.microsoft.com/office/drawing/2014/main" id="{A1B7AE39-3D84-F8B3-5D42-B11725F692CD}"/>
              </a:ext>
            </a:extLst>
          </p:cNvPr>
          <p:cNvSpPr txBox="1"/>
          <p:nvPr/>
        </p:nvSpPr>
        <p:spPr>
          <a:xfrm>
            <a:off x="8829145" y="553055"/>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A1</a:t>
            </a:r>
          </a:p>
        </p:txBody>
      </p:sp>
      <p:sp>
        <p:nvSpPr>
          <p:cNvPr id="66" name="Rectangle 65">
            <a:extLst>
              <a:ext uri="{FF2B5EF4-FFF2-40B4-BE49-F238E27FC236}">
                <a16:creationId xmlns:a16="http://schemas.microsoft.com/office/drawing/2014/main" id="{4482179F-7A15-A4EC-FB9E-0D14A63203C3}"/>
              </a:ext>
            </a:extLst>
          </p:cNvPr>
          <p:cNvSpPr/>
          <p:nvPr/>
        </p:nvSpPr>
        <p:spPr>
          <a:xfrm>
            <a:off x="9961608" y="891822"/>
            <a:ext cx="759752" cy="369333"/>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0x01</a:t>
            </a:r>
          </a:p>
        </p:txBody>
      </p:sp>
      <p:sp>
        <p:nvSpPr>
          <p:cNvPr id="67" name="TextBox 66">
            <a:extLst>
              <a:ext uri="{FF2B5EF4-FFF2-40B4-BE49-F238E27FC236}">
                <a16:creationId xmlns:a16="http://schemas.microsoft.com/office/drawing/2014/main" id="{C0768BE9-2D3D-6A01-F117-5688CF60DE7D}"/>
              </a:ext>
            </a:extLst>
          </p:cNvPr>
          <p:cNvSpPr txBox="1"/>
          <p:nvPr/>
        </p:nvSpPr>
        <p:spPr>
          <a:xfrm>
            <a:off x="9872336" y="553055"/>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A2</a:t>
            </a:r>
          </a:p>
        </p:txBody>
      </p:sp>
      <p:sp>
        <p:nvSpPr>
          <p:cNvPr id="68" name="Rectangle 67">
            <a:extLst>
              <a:ext uri="{FF2B5EF4-FFF2-40B4-BE49-F238E27FC236}">
                <a16:creationId xmlns:a16="http://schemas.microsoft.com/office/drawing/2014/main" id="{D7111BC3-2D98-AA48-4417-8BC7FF87D539}"/>
              </a:ext>
            </a:extLst>
          </p:cNvPr>
          <p:cNvSpPr/>
          <p:nvPr/>
        </p:nvSpPr>
        <p:spPr>
          <a:xfrm>
            <a:off x="11002650" y="902553"/>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69" name="TextBox 68">
            <a:extLst>
              <a:ext uri="{FF2B5EF4-FFF2-40B4-BE49-F238E27FC236}">
                <a16:creationId xmlns:a16="http://schemas.microsoft.com/office/drawing/2014/main" id="{A18A98CE-2CD9-3EC3-635C-164716C8DF84}"/>
              </a:ext>
            </a:extLst>
          </p:cNvPr>
          <p:cNvSpPr txBox="1"/>
          <p:nvPr/>
        </p:nvSpPr>
        <p:spPr>
          <a:xfrm>
            <a:off x="10913378" y="563786"/>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A3</a:t>
            </a:r>
          </a:p>
        </p:txBody>
      </p:sp>
      <p:sp>
        <p:nvSpPr>
          <p:cNvPr id="70" name="Rectangle 69">
            <a:extLst>
              <a:ext uri="{FF2B5EF4-FFF2-40B4-BE49-F238E27FC236}">
                <a16:creationId xmlns:a16="http://schemas.microsoft.com/office/drawing/2014/main" id="{C3409E34-037E-F366-F231-888F86320C61}"/>
              </a:ext>
            </a:extLst>
          </p:cNvPr>
          <p:cNvSpPr/>
          <p:nvPr/>
        </p:nvSpPr>
        <p:spPr>
          <a:xfrm>
            <a:off x="7875227" y="1793345"/>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1" name="TextBox 70">
            <a:extLst>
              <a:ext uri="{FF2B5EF4-FFF2-40B4-BE49-F238E27FC236}">
                <a16:creationId xmlns:a16="http://schemas.microsoft.com/office/drawing/2014/main" id="{5CF2D926-8ED0-28CF-7551-0B78CB9BB5E5}"/>
              </a:ext>
            </a:extLst>
          </p:cNvPr>
          <p:cNvSpPr txBox="1"/>
          <p:nvPr/>
        </p:nvSpPr>
        <p:spPr>
          <a:xfrm>
            <a:off x="7785955" y="1454578"/>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X0</a:t>
            </a:r>
          </a:p>
        </p:txBody>
      </p:sp>
      <p:sp>
        <p:nvSpPr>
          <p:cNvPr id="72" name="Rectangle 71">
            <a:extLst>
              <a:ext uri="{FF2B5EF4-FFF2-40B4-BE49-F238E27FC236}">
                <a16:creationId xmlns:a16="http://schemas.microsoft.com/office/drawing/2014/main" id="{089E0DEC-D21A-87B9-2E8B-937F9F553C75}"/>
              </a:ext>
            </a:extLst>
          </p:cNvPr>
          <p:cNvSpPr/>
          <p:nvPr/>
        </p:nvSpPr>
        <p:spPr>
          <a:xfrm>
            <a:off x="8916269" y="1804076"/>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3" name="TextBox 72">
            <a:extLst>
              <a:ext uri="{FF2B5EF4-FFF2-40B4-BE49-F238E27FC236}">
                <a16:creationId xmlns:a16="http://schemas.microsoft.com/office/drawing/2014/main" id="{BD4299E5-4E47-3AE0-E89A-FF27787E687D}"/>
              </a:ext>
            </a:extLst>
          </p:cNvPr>
          <p:cNvSpPr txBox="1"/>
          <p:nvPr/>
        </p:nvSpPr>
        <p:spPr>
          <a:xfrm>
            <a:off x="8826997" y="1465309"/>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X1</a:t>
            </a:r>
          </a:p>
        </p:txBody>
      </p:sp>
      <p:sp>
        <p:nvSpPr>
          <p:cNvPr id="74" name="Rectangle 73">
            <a:extLst>
              <a:ext uri="{FF2B5EF4-FFF2-40B4-BE49-F238E27FC236}">
                <a16:creationId xmlns:a16="http://schemas.microsoft.com/office/drawing/2014/main" id="{4FBADBEE-69EB-7D77-7BEF-2CAEDCE48FD5}"/>
              </a:ext>
            </a:extLst>
          </p:cNvPr>
          <p:cNvSpPr/>
          <p:nvPr/>
        </p:nvSpPr>
        <p:spPr>
          <a:xfrm>
            <a:off x="9959460" y="1804076"/>
            <a:ext cx="759752" cy="369333"/>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0x89</a:t>
            </a:r>
          </a:p>
        </p:txBody>
      </p:sp>
      <p:sp>
        <p:nvSpPr>
          <p:cNvPr id="75" name="TextBox 74">
            <a:extLst>
              <a:ext uri="{FF2B5EF4-FFF2-40B4-BE49-F238E27FC236}">
                <a16:creationId xmlns:a16="http://schemas.microsoft.com/office/drawing/2014/main" id="{02E5C5A8-5B12-2A85-040C-22746AAF32A4}"/>
              </a:ext>
            </a:extLst>
          </p:cNvPr>
          <p:cNvSpPr txBox="1"/>
          <p:nvPr/>
        </p:nvSpPr>
        <p:spPr>
          <a:xfrm>
            <a:off x="9870188" y="1465309"/>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X2</a:t>
            </a:r>
          </a:p>
        </p:txBody>
      </p:sp>
      <p:sp>
        <p:nvSpPr>
          <p:cNvPr id="76" name="Rectangle 75">
            <a:extLst>
              <a:ext uri="{FF2B5EF4-FFF2-40B4-BE49-F238E27FC236}">
                <a16:creationId xmlns:a16="http://schemas.microsoft.com/office/drawing/2014/main" id="{60981804-2076-B523-8EA6-D4FF6FC9BB5D}"/>
              </a:ext>
            </a:extLst>
          </p:cNvPr>
          <p:cNvSpPr/>
          <p:nvPr/>
        </p:nvSpPr>
        <p:spPr>
          <a:xfrm>
            <a:off x="11000502" y="1814807"/>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7" name="TextBox 76">
            <a:extLst>
              <a:ext uri="{FF2B5EF4-FFF2-40B4-BE49-F238E27FC236}">
                <a16:creationId xmlns:a16="http://schemas.microsoft.com/office/drawing/2014/main" id="{F9745616-9048-2715-D527-F646B8A7EF3B}"/>
              </a:ext>
            </a:extLst>
          </p:cNvPr>
          <p:cNvSpPr txBox="1"/>
          <p:nvPr/>
        </p:nvSpPr>
        <p:spPr>
          <a:xfrm>
            <a:off x="10911230" y="1476040"/>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X3</a:t>
            </a:r>
          </a:p>
        </p:txBody>
      </p:sp>
      <p:sp>
        <p:nvSpPr>
          <p:cNvPr id="2" name="Rectangle 1">
            <a:extLst>
              <a:ext uri="{FF2B5EF4-FFF2-40B4-BE49-F238E27FC236}">
                <a16:creationId xmlns:a16="http://schemas.microsoft.com/office/drawing/2014/main" id="{18DDA97B-24BD-8D6E-AFAB-F54CD34BA621}"/>
              </a:ext>
            </a:extLst>
          </p:cNvPr>
          <p:cNvSpPr/>
          <p:nvPr/>
        </p:nvSpPr>
        <p:spPr>
          <a:xfrm>
            <a:off x="10664330" y="5658571"/>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3" name="TextBox 2">
            <a:extLst>
              <a:ext uri="{FF2B5EF4-FFF2-40B4-BE49-F238E27FC236}">
                <a16:creationId xmlns:a16="http://schemas.microsoft.com/office/drawing/2014/main" id="{B28957FE-8EAE-71D1-6B1B-EC874FBE3989}"/>
              </a:ext>
            </a:extLst>
          </p:cNvPr>
          <p:cNvSpPr txBox="1"/>
          <p:nvPr/>
        </p:nvSpPr>
        <p:spPr>
          <a:xfrm>
            <a:off x="9861222" y="563616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0x06</a:t>
            </a:r>
          </a:p>
        </p:txBody>
      </p:sp>
      <p:sp>
        <p:nvSpPr>
          <p:cNvPr id="4" name="Rectangle 3">
            <a:extLst>
              <a:ext uri="{FF2B5EF4-FFF2-40B4-BE49-F238E27FC236}">
                <a16:creationId xmlns:a16="http://schemas.microsoft.com/office/drawing/2014/main" id="{692CA167-49F1-243B-8F50-C8D7F7B787B2}"/>
              </a:ext>
            </a:extLst>
          </p:cNvPr>
          <p:cNvSpPr/>
          <p:nvPr/>
        </p:nvSpPr>
        <p:spPr>
          <a:xfrm>
            <a:off x="7875224" y="5676727"/>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00000001</a:t>
            </a:r>
          </a:p>
        </p:txBody>
      </p:sp>
      <p:sp>
        <p:nvSpPr>
          <p:cNvPr id="5" name="TextBox 4">
            <a:extLst>
              <a:ext uri="{FF2B5EF4-FFF2-40B4-BE49-F238E27FC236}">
                <a16:creationId xmlns:a16="http://schemas.microsoft.com/office/drawing/2014/main" id="{C963F0C1-3842-7830-6993-46C62E9B0AD2}"/>
              </a:ext>
            </a:extLst>
          </p:cNvPr>
          <p:cNvSpPr txBox="1"/>
          <p:nvPr/>
        </p:nvSpPr>
        <p:spPr>
          <a:xfrm>
            <a:off x="7072116" y="565431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0x06</a:t>
            </a:r>
          </a:p>
        </p:txBody>
      </p:sp>
    </p:spTree>
    <p:extLst>
      <p:ext uri="{BB962C8B-B14F-4D97-AF65-F5344CB8AC3E}">
        <p14:creationId xmlns:p14="http://schemas.microsoft.com/office/powerpoint/2010/main" val="423268733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B2145A-4350-DF13-D17C-45C7812A5C27}"/>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CB433082-89BC-892E-C454-DCD111EF8FEE}"/>
              </a:ext>
            </a:extLst>
          </p:cNvPr>
          <p:cNvSpPr/>
          <p:nvPr/>
        </p:nvSpPr>
        <p:spPr>
          <a:xfrm>
            <a:off x="7877375" y="881091"/>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 name="TextBox 8">
            <a:extLst>
              <a:ext uri="{FF2B5EF4-FFF2-40B4-BE49-F238E27FC236}">
                <a16:creationId xmlns:a16="http://schemas.microsoft.com/office/drawing/2014/main" id="{4728A57F-C037-1E55-B8DC-AEA6714A5D76}"/>
              </a:ext>
            </a:extLst>
          </p:cNvPr>
          <p:cNvSpPr txBox="1"/>
          <p:nvPr/>
        </p:nvSpPr>
        <p:spPr>
          <a:xfrm>
            <a:off x="7788103" y="542324"/>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A0</a:t>
            </a:r>
          </a:p>
        </p:txBody>
      </p:sp>
      <p:sp>
        <p:nvSpPr>
          <p:cNvPr id="29" name="TextBox 28">
            <a:extLst>
              <a:ext uri="{FF2B5EF4-FFF2-40B4-BE49-F238E27FC236}">
                <a16:creationId xmlns:a16="http://schemas.microsoft.com/office/drawing/2014/main" id="{D0525049-6F68-4652-A84F-769024B49215}"/>
              </a:ext>
            </a:extLst>
          </p:cNvPr>
          <p:cNvSpPr txBox="1"/>
          <p:nvPr/>
        </p:nvSpPr>
        <p:spPr>
          <a:xfrm>
            <a:off x="4933497" y="541118"/>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PC</a:t>
            </a:r>
          </a:p>
        </p:txBody>
      </p:sp>
      <p:sp>
        <p:nvSpPr>
          <p:cNvPr id="30" name="Rectangle 29">
            <a:extLst>
              <a:ext uri="{FF2B5EF4-FFF2-40B4-BE49-F238E27FC236}">
                <a16:creationId xmlns:a16="http://schemas.microsoft.com/office/drawing/2014/main" id="{D68C9B2D-2A24-7DEE-5A8E-F222F119130F}"/>
              </a:ext>
            </a:extLst>
          </p:cNvPr>
          <p:cNvSpPr/>
          <p:nvPr/>
        </p:nvSpPr>
        <p:spPr>
          <a:xfrm>
            <a:off x="6046348" y="892276"/>
            <a:ext cx="602281"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&lt;=&gt;</a:t>
            </a:r>
          </a:p>
        </p:txBody>
      </p:sp>
      <p:sp>
        <p:nvSpPr>
          <p:cNvPr id="31" name="TextBox 30">
            <a:extLst>
              <a:ext uri="{FF2B5EF4-FFF2-40B4-BE49-F238E27FC236}">
                <a16:creationId xmlns:a16="http://schemas.microsoft.com/office/drawing/2014/main" id="{41DC0E6A-5037-34F1-F260-D23FE4EA53C4}"/>
              </a:ext>
            </a:extLst>
          </p:cNvPr>
          <p:cNvSpPr txBox="1"/>
          <p:nvPr/>
        </p:nvSpPr>
        <p:spPr>
          <a:xfrm>
            <a:off x="5948969" y="569110"/>
            <a:ext cx="767180"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CMP</a:t>
            </a:r>
          </a:p>
        </p:txBody>
      </p:sp>
      <p:sp>
        <p:nvSpPr>
          <p:cNvPr id="32" name="Rectangle 31">
            <a:extLst>
              <a:ext uri="{FF2B5EF4-FFF2-40B4-BE49-F238E27FC236}">
                <a16:creationId xmlns:a16="http://schemas.microsoft.com/office/drawing/2014/main" id="{8094E033-F52B-D341-6A03-98EC88D36E83}"/>
              </a:ext>
            </a:extLst>
          </p:cNvPr>
          <p:cNvSpPr/>
          <p:nvPr/>
        </p:nvSpPr>
        <p:spPr>
          <a:xfrm>
            <a:off x="7875227" y="2697991"/>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10000110</a:t>
            </a:r>
          </a:p>
        </p:txBody>
      </p:sp>
      <p:sp>
        <p:nvSpPr>
          <p:cNvPr id="33" name="TextBox 32">
            <a:extLst>
              <a:ext uri="{FF2B5EF4-FFF2-40B4-BE49-F238E27FC236}">
                <a16:creationId xmlns:a16="http://schemas.microsoft.com/office/drawing/2014/main" id="{B83C6F32-34B5-2DB2-C7E2-FC1BEB6363E3}"/>
              </a:ext>
            </a:extLst>
          </p:cNvPr>
          <p:cNvSpPr txBox="1"/>
          <p:nvPr/>
        </p:nvSpPr>
        <p:spPr>
          <a:xfrm>
            <a:off x="7081082" y="269709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34" name="Rectangle 33">
            <a:extLst>
              <a:ext uri="{FF2B5EF4-FFF2-40B4-BE49-F238E27FC236}">
                <a16:creationId xmlns:a16="http://schemas.microsoft.com/office/drawing/2014/main" id="{73B4E5BD-82D4-D334-A16A-437E5A15C5F2}"/>
              </a:ext>
            </a:extLst>
          </p:cNvPr>
          <p:cNvSpPr/>
          <p:nvPr/>
        </p:nvSpPr>
        <p:spPr>
          <a:xfrm>
            <a:off x="7875226" y="3181188"/>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01001000</a:t>
            </a:r>
          </a:p>
        </p:txBody>
      </p:sp>
      <p:sp>
        <p:nvSpPr>
          <p:cNvPr id="35" name="TextBox 34">
            <a:extLst>
              <a:ext uri="{FF2B5EF4-FFF2-40B4-BE49-F238E27FC236}">
                <a16:creationId xmlns:a16="http://schemas.microsoft.com/office/drawing/2014/main" id="{F592A2D2-19A4-6820-D0EB-90AA5FD36D59}"/>
              </a:ext>
            </a:extLst>
          </p:cNvPr>
          <p:cNvSpPr txBox="1"/>
          <p:nvPr/>
        </p:nvSpPr>
        <p:spPr>
          <a:xfrm>
            <a:off x="7072118" y="3158779"/>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36" name="Rectangle 35">
            <a:extLst>
              <a:ext uri="{FF2B5EF4-FFF2-40B4-BE49-F238E27FC236}">
                <a16:creationId xmlns:a16="http://schemas.microsoft.com/office/drawing/2014/main" id="{18E40F99-F6CB-BD6B-49FB-7828C3584292}"/>
              </a:ext>
            </a:extLst>
          </p:cNvPr>
          <p:cNvSpPr/>
          <p:nvPr/>
        </p:nvSpPr>
        <p:spPr>
          <a:xfrm>
            <a:off x="7879710" y="3684105"/>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01000010</a:t>
            </a:r>
          </a:p>
        </p:txBody>
      </p:sp>
      <p:sp>
        <p:nvSpPr>
          <p:cNvPr id="37" name="TextBox 36">
            <a:extLst>
              <a:ext uri="{FF2B5EF4-FFF2-40B4-BE49-F238E27FC236}">
                <a16:creationId xmlns:a16="http://schemas.microsoft.com/office/drawing/2014/main" id="{CA383749-F802-4F71-11A5-CDA240F745C0}"/>
              </a:ext>
            </a:extLst>
          </p:cNvPr>
          <p:cNvSpPr txBox="1"/>
          <p:nvPr/>
        </p:nvSpPr>
        <p:spPr>
          <a:xfrm>
            <a:off x="7085565" y="368321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38" name="Rectangle 37">
            <a:extLst>
              <a:ext uri="{FF2B5EF4-FFF2-40B4-BE49-F238E27FC236}">
                <a16:creationId xmlns:a16="http://schemas.microsoft.com/office/drawing/2014/main" id="{B1C82107-F266-49A9-E796-692D59C935AF}"/>
              </a:ext>
            </a:extLst>
          </p:cNvPr>
          <p:cNvSpPr/>
          <p:nvPr/>
        </p:nvSpPr>
        <p:spPr>
          <a:xfrm>
            <a:off x="7879709" y="4167302"/>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10000110</a:t>
            </a:r>
          </a:p>
        </p:txBody>
      </p:sp>
      <p:sp>
        <p:nvSpPr>
          <p:cNvPr id="39" name="TextBox 38">
            <a:extLst>
              <a:ext uri="{FF2B5EF4-FFF2-40B4-BE49-F238E27FC236}">
                <a16:creationId xmlns:a16="http://schemas.microsoft.com/office/drawing/2014/main" id="{573D93EB-6003-8FDB-126C-95EAEC302D0E}"/>
              </a:ext>
            </a:extLst>
          </p:cNvPr>
          <p:cNvSpPr txBox="1"/>
          <p:nvPr/>
        </p:nvSpPr>
        <p:spPr>
          <a:xfrm>
            <a:off x="7076601" y="4144893"/>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40" name="Rectangle 39">
            <a:extLst>
              <a:ext uri="{FF2B5EF4-FFF2-40B4-BE49-F238E27FC236}">
                <a16:creationId xmlns:a16="http://schemas.microsoft.com/office/drawing/2014/main" id="{FE50B13A-A52D-CD13-8B58-804B3CC661EB}"/>
              </a:ext>
            </a:extLst>
          </p:cNvPr>
          <p:cNvSpPr/>
          <p:nvPr/>
        </p:nvSpPr>
        <p:spPr>
          <a:xfrm>
            <a:off x="7875225" y="4679180"/>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01101001</a:t>
            </a:r>
          </a:p>
        </p:txBody>
      </p:sp>
      <p:sp>
        <p:nvSpPr>
          <p:cNvPr id="41" name="TextBox 40">
            <a:extLst>
              <a:ext uri="{FF2B5EF4-FFF2-40B4-BE49-F238E27FC236}">
                <a16:creationId xmlns:a16="http://schemas.microsoft.com/office/drawing/2014/main" id="{460AA036-D46A-7579-BFA2-0CFF9601B275}"/>
              </a:ext>
            </a:extLst>
          </p:cNvPr>
          <p:cNvSpPr txBox="1"/>
          <p:nvPr/>
        </p:nvSpPr>
        <p:spPr>
          <a:xfrm>
            <a:off x="7081080" y="467828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42" name="Rectangle 41">
            <a:extLst>
              <a:ext uri="{FF2B5EF4-FFF2-40B4-BE49-F238E27FC236}">
                <a16:creationId xmlns:a16="http://schemas.microsoft.com/office/drawing/2014/main" id="{194856E7-AB50-77EE-554C-5C68F3481D68}"/>
              </a:ext>
            </a:extLst>
          </p:cNvPr>
          <p:cNvSpPr/>
          <p:nvPr/>
        </p:nvSpPr>
        <p:spPr>
          <a:xfrm>
            <a:off x="7875224" y="5162377"/>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01010010</a:t>
            </a:r>
          </a:p>
        </p:txBody>
      </p:sp>
      <p:sp>
        <p:nvSpPr>
          <p:cNvPr id="43" name="TextBox 42">
            <a:extLst>
              <a:ext uri="{FF2B5EF4-FFF2-40B4-BE49-F238E27FC236}">
                <a16:creationId xmlns:a16="http://schemas.microsoft.com/office/drawing/2014/main" id="{4DE11D4C-1498-D02F-1A17-43EAD2C8D80D}"/>
              </a:ext>
            </a:extLst>
          </p:cNvPr>
          <p:cNvSpPr txBox="1"/>
          <p:nvPr/>
        </p:nvSpPr>
        <p:spPr>
          <a:xfrm>
            <a:off x="7072116" y="513996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83" name="Rectangle 82">
            <a:extLst>
              <a:ext uri="{FF2B5EF4-FFF2-40B4-BE49-F238E27FC236}">
                <a16:creationId xmlns:a16="http://schemas.microsoft.com/office/drawing/2014/main" id="{CC0BA028-70B8-5596-3F05-BC3ED3C8F214}"/>
              </a:ext>
            </a:extLst>
          </p:cNvPr>
          <p:cNvSpPr/>
          <p:nvPr/>
        </p:nvSpPr>
        <p:spPr>
          <a:xfrm>
            <a:off x="10664333" y="2698885"/>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0x68</a:t>
            </a:r>
          </a:p>
        </p:txBody>
      </p:sp>
      <p:sp>
        <p:nvSpPr>
          <p:cNvPr id="84" name="TextBox 83">
            <a:extLst>
              <a:ext uri="{FF2B5EF4-FFF2-40B4-BE49-F238E27FC236}">
                <a16:creationId xmlns:a16="http://schemas.microsoft.com/office/drawing/2014/main" id="{6C476657-B6AD-A957-B46F-54E053698142}"/>
              </a:ext>
            </a:extLst>
          </p:cNvPr>
          <p:cNvSpPr txBox="1"/>
          <p:nvPr/>
        </p:nvSpPr>
        <p:spPr>
          <a:xfrm>
            <a:off x="9870188" y="269799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85" name="Rectangle 84">
            <a:extLst>
              <a:ext uri="{FF2B5EF4-FFF2-40B4-BE49-F238E27FC236}">
                <a16:creationId xmlns:a16="http://schemas.microsoft.com/office/drawing/2014/main" id="{D27B94DA-466E-AEF9-E6A6-5B5148C91AC9}"/>
              </a:ext>
            </a:extLst>
          </p:cNvPr>
          <p:cNvSpPr/>
          <p:nvPr/>
        </p:nvSpPr>
        <p:spPr>
          <a:xfrm>
            <a:off x="10664332" y="3182082"/>
            <a:ext cx="736099" cy="369333"/>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0x89</a:t>
            </a:r>
          </a:p>
        </p:txBody>
      </p:sp>
      <p:sp>
        <p:nvSpPr>
          <p:cNvPr id="86" name="TextBox 85">
            <a:extLst>
              <a:ext uri="{FF2B5EF4-FFF2-40B4-BE49-F238E27FC236}">
                <a16:creationId xmlns:a16="http://schemas.microsoft.com/office/drawing/2014/main" id="{23E523CB-9047-39BF-897A-9C7961EAB47B}"/>
              </a:ext>
            </a:extLst>
          </p:cNvPr>
          <p:cNvSpPr txBox="1"/>
          <p:nvPr/>
        </p:nvSpPr>
        <p:spPr>
          <a:xfrm>
            <a:off x="9861224" y="3159673"/>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87" name="Rectangle 86">
            <a:extLst>
              <a:ext uri="{FF2B5EF4-FFF2-40B4-BE49-F238E27FC236}">
                <a16:creationId xmlns:a16="http://schemas.microsoft.com/office/drawing/2014/main" id="{510723D8-7DDD-5231-AEF7-44B275F52D76}"/>
              </a:ext>
            </a:extLst>
          </p:cNvPr>
          <p:cNvSpPr/>
          <p:nvPr/>
        </p:nvSpPr>
        <p:spPr>
          <a:xfrm>
            <a:off x="10668816" y="3684999"/>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8" name="TextBox 87">
            <a:extLst>
              <a:ext uri="{FF2B5EF4-FFF2-40B4-BE49-F238E27FC236}">
                <a16:creationId xmlns:a16="http://schemas.microsoft.com/office/drawing/2014/main" id="{5ED93C2F-9676-1BEC-1190-18BB47B5248C}"/>
              </a:ext>
            </a:extLst>
          </p:cNvPr>
          <p:cNvSpPr txBox="1"/>
          <p:nvPr/>
        </p:nvSpPr>
        <p:spPr>
          <a:xfrm>
            <a:off x="9874671" y="3684106"/>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89" name="Rectangle 88">
            <a:extLst>
              <a:ext uri="{FF2B5EF4-FFF2-40B4-BE49-F238E27FC236}">
                <a16:creationId xmlns:a16="http://schemas.microsoft.com/office/drawing/2014/main" id="{6EF0855C-3DC5-60EC-B019-C506250BF610}"/>
              </a:ext>
            </a:extLst>
          </p:cNvPr>
          <p:cNvSpPr/>
          <p:nvPr/>
        </p:nvSpPr>
        <p:spPr>
          <a:xfrm>
            <a:off x="10668815" y="4168196"/>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0" name="TextBox 89">
            <a:extLst>
              <a:ext uri="{FF2B5EF4-FFF2-40B4-BE49-F238E27FC236}">
                <a16:creationId xmlns:a16="http://schemas.microsoft.com/office/drawing/2014/main" id="{9E4BAFDD-EDCE-3EAF-0F7A-5F0817522747}"/>
              </a:ext>
            </a:extLst>
          </p:cNvPr>
          <p:cNvSpPr txBox="1"/>
          <p:nvPr/>
        </p:nvSpPr>
        <p:spPr>
          <a:xfrm>
            <a:off x="9865707" y="414578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91" name="Rectangle 90">
            <a:extLst>
              <a:ext uri="{FF2B5EF4-FFF2-40B4-BE49-F238E27FC236}">
                <a16:creationId xmlns:a16="http://schemas.microsoft.com/office/drawing/2014/main" id="{DABD5CF5-1A20-9952-5406-F706624F59AA}"/>
              </a:ext>
            </a:extLst>
          </p:cNvPr>
          <p:cNvSpPr/>
          <p:nvPr/>
        </p:nvSpPr>
        <p:spPr>
          <a:xfrm>
            <a:off x="10664331" y="4680074"/>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2" name="TextBox 91">
            <a:extLst>
              <a:ext uri="{FF2B5EF4-FFF2-40B4-BE49-F238E27FC236}">
                <a16:creationId xmlns:a16="http://schemas.microsoft.com/office/drawing/2014/main" id="{2D189462-4FA7-4AB3-10CB-213CFE3EF998}"/>
              </a:ext>
            </a:extLst>
          </p:cNvPr>
          <p:cNvSpPr txBox="1"/>
          <p:nvPr/>
        </p:nvSpPr>
        <p:spPr>
          <a:xfrm>
            <a:off x="9870186" y="4679181"/>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93" name="Rectangle 92">
            <a:extLst>
              <a:ext uri="{FF2B5EF4-FFF2-40B4-BE49-F238E27FC236}">
                <a16:creationId xmlns:a16="http://schemas.microsoft.com/office/drawing/2014/main" id="{CE29C33A-194A-F449-42B2-56862425DF31}"/>
              </a:ext>
            </a:extLst>
          </p:cNvPr>
          <p:cNvSpPr/>
          <p:nvPr/>
        </p:nvSpPr>
        <p:spPr>
          <a:xfrm>
            <a:off x="10664330" y="5163271"/>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4" name="TextBox 93">
            <a:extLst>
              <a:ext uri="{FF2B5EF4-FFF2-40B4-BE49-F238E27FC236}">
                <a16:creationId xmlns:a16="http://schemas.microsoft.com/office/drawing/2014/main" id="{C828B66E-49DB-E6FB-DEC5-C4A228E8A010}"/>
              </a:ext>
            </a:extLst>
          </p:cNvPr>
          <p:cNvSpPr txBox="1"/>
          <p:nvPr/>
        </p:nvSpPr>
        <p:spPr>
          <a:xfrm>
            <a:off x="9861222" y="514086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103" name="Title 102">
            <a:extLst>
              <a:ext uri="{FF2B5EF4-FFF2-40B4-BE49-F238E27FC236}">
                <a16:creationId xmlns:a16="http://schemas.microsoft.com/office/drawing/2014/main" id="{DB1A2F6E-D96B-5EDD-4A33-67C1BC068DD1}"/>
              </a:ext>
            </a:extLst>
          </p:cNvPr>
          <p:cNvSpPr>
            <a:spLocks noGrp="1"/>
          </p:cNvSpPr>
          <p:nvPr>
            <p:ph type="title"/>
          </p:nvPr>
        </p:nvSpPr>
        <p:spPr>
          <a:xfrm>
            <a:off x="838200" y="365125"/>
            <a:ext cx="3922762" cy="1325563"/>
          </a:xfrm>
        </p:spPr>
        <p:txBody>
          <a:bodyPr/>
          <a:lstStyle/>
          <a:p>
            <a:r>
              <a:rPr lang="en-US" dirty="0"/>
              <a:t>CDC8512 Architecture</a:t>
            </a:r>
          </a:p>
        </p:txBody>
      </p:sp>
      <p:sp>
        <p:nvSpPr>
          <p:cNvPr id="78" name="Content Placeholder 77">
            <a:extLst>
              <a:ext uri="{FF2B5EF4-FFF2-40B4-BE49-F238E27FC236}">
                <a16:creationId xmlns:a16="http://schemas.microsoft.com/office/drawing/2014/main" id="{25107A58-3FC6-D9A3-7CB0-5720BCFA9E5A}"/>
              </a:ext>
            </a:extLst>
          </p:cNvPr>
          <p:cNvSpPr>
            <a:spLocks noGrp="1"/>
          </p:cNvSpPr>
          <p:nvPr>
            <p:ph idx="1"/>
          </p:nvPr>
        </p:nvSpPr>
        <p:spPr>
          <a:xfrm>
            <a:off x="838200" y="1825625"/>
            <a:ext cx="5432471" cy="4140099"/>
          </a:xfrm>
        </p:spPr>
        <p:txBody>
          <a:bodyPr/>
          <a:lstStyle/>
          <a:p>
            <a:r>
              <a:rPr lang="en-US" dirty="0"/>
              <a:t>We load the instruction at 0x06</a:t>
            </a:r>
          </a:p>
          <a:p>
            <a:r>
              <a:rPr lang="en-US" dirty="0"/>
              <a:t>Which is a "Halt and Print" instruction</a:t>
            </a:r>
          </a:p>
          <a:p>
            <a:r>
              <a:rPr lang="en-US" dirty="0"/>
              <a:t>The memory contains a zero terminated string</a:t>
            </a:r>
          </a:p>
          <a:p>
            <a:pPr lvl="1"/>
            <a:r>
              <a:rPr lang="en-US" dirty="0"/>
              <a:t>0x68 0x89 0x00</a:t>
            </a:r>
          </a:p>
          <a:p>
            <a:r>
              <a:rPr lang="en-US" dirty="0"/>
              <a:t>From the ASCII table, our output is "Hi"</a:t>
            </a:r>
          </a:p>
          <a:p>
            <a:endParaRPr lang="en-US" dirty="0"/>
          </a:p>
        </p:txBody>
      </p:sp>
      <p:sp>
        <p:nvSpPr>
          <p:cNvPr id="25" name="Rectangle 24">
            <a:extLst>
              <a:ext uri="{FF2B5EF4-FFF2-40B4-BE49-F238E27FC236}">
                <a16:creationId xmlns:a16="http://schemas.microsoft.com/office/drawing/2014/main" id="{11810C7C-0A46-5FA7-2CC5-0CB8868CAD0B}"/>
              </a:ext>
            </a:extLst>
          </p:cNvPr>
          <p:cNvSpPr/>
          <p:nvPr/>
        </p:nvSpPr>
        <p:spPr>
          <a:xfrm>
            <a:off x="6849967" y="898202"/>
            <a:ext cx="602281"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a:t>
            </a:r>
          </a:p>
        </p:txBody>
      </p:sp>
      <p:sp>
        <p:nvSpPr>
          <p:cNvPr id="26" name="TextBox 25">
            <a:extLst>
              <a:ext uri="{FF2B5EF4-FFF2-40B4-BE49-F238E27FC236}">
                <a16:creationId xmlns:a16="http://schemas.microsoft.com/office/drawing/2014/main" id="{B3063511-3956-BAAB-1E6B-04D3B704C5FC}"/>
              </a:ext>
            </a:extLst>
          </p:cNvPr>
          <p:cNvSpPr txBox="1"/>
          <p:nvPr/>
        </p:nvSpPr>
        <p:spPr>
          <a:xfrm>
            <a:off x="6784930" y="55902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Mode</a:t>
            </a:r>
          </a:p>
        </p:txBody>
      </p:sp>
      <p:sp>
        <p:nvSpPr>
          <p:cNvPr id="64" name="Rectangle 63">
            <a:extLst>
              <a:ext uri="{FF2B5EF4-FFF2-40B4-BE49-F238E27FC236}">
                <a16:creationId xmlns:a16="http://schemas.microsoft.com/office/drawing/2014/main" id="{F369B538-853E-D350-68EA-114A1FBC4A8F}"/>
              </a:ext>
            </a:extLst>
          </p:cNvPr>
          <p:cNvSpPr/>
          <p:nvPr/>
        </p:nvSpPr>
        <p:spPr>
          <a:xfrm>
            <a:off x="8918417" y="891822"/>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65" name="TextBox 64">
            <a:extLst>
              <a:ext uri="{FF2B5EF4-FFF2-40B4-BE49-F238E27FC236}">
                <a16:creationId xmlns:a16="http://schemas.microsoft.com/office/drawing/2014/main" id="{897AEFC9-3D0D-9E10-E46D-68270740734F}"/>
              </a:ext>
            </a:extLst>
          </p:cNvPr>
          <p:cNvSpPr txBox="1"/>
          <p:nvPr/>
        </p:nvSpPr>
        <p:spPr>
          <a:xfrm>
            <a:off x="8829145" y="553055"/>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A1</a:t>
            </a:r>
          </a:p>
        </p:txBody>
      </p:sp>
      <p:sp>
        <p:nvSpPr>
          <p:cNvPr id="66" name="Rectangle 65">
            <a:extLst>
              <a:ext uri="{FF2B5EF4-FFF2-40B4-BE49-F238E27FC236}">
                <a16:creationId xmlns:a16="http://schemas.microsoft.com/office/drawing/2014/main" id="{763693E5-4DB1-D513-1FC8-5AA0E90DFEA5}"/>
              </a:ext>
            </a:extLst>
          </p:cNvPr>
          <p:cNvSpPr/>
          <p:nvPr/>
        </p:nvSpPr>
        <p:spPr>
          <a:xfrm>
            <a:off x="9961608" y="891822"/>
            <a:ext cx="759752" cy="369333"/>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0x01</a:t>
            </a:r>
          </a:p>
        </p:txBody>
      </p:sp>
      <p:sp>
        <p:nvSpPr>
          <p:cNvPr id="67" name="TextBox 66">
            <a:extLst>
              <a:ext uri="{FF2B5EF4-FFF2-40B4-BE49-F238E27FC236}">
                <a16:creationId xmlns:a16="http://schemas.microsoft.com/office/drawing/2014/main" id="{2B738E93-CAE2-00ED-FCE7-36C7B9D38044}"/>
              </a:ext>
            </a:extLst>
          </p:cNvPr>
          <p:cNvSpPr txBox="1"/>
          <p:nvPr/>
        </p:nvSpPr>
        <p:spPr>
          <a:xfrm>
            <a:off x="9872336" y="553055"/>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A2</a:t>
            </a:r>
          </a:p>
        </p:txBody>
      </p:sp>
      <p:sp>
        <p:nvSpPr>
          <p:cNvPr id="68" name="Rectangle 67">
            <a:extLst>
              <a:ext uri="{FF2B5EF4-FFF2-40B4-BE49-F238E27FC236}">
                <a16:creationId xmlns:a16="http://schemas.microsoft.com/office/drawing/2014/main" id="{3ABEF31A-F940-B7DB-E64D-137DF01C6F9F}"/>
              </a:ext>
            </a:extLst>
          </p:cNvPr>
          <p:cNvSpPr/>
          <p:nvPr/>
        </p:nvSpPr>
        <p:spPr>
          <a:xfrm>
            <a:off x="11002650" y="902553"/>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69" name="TextBox 68">
            <a:extLst>
              <a:ext uri="{FF2B5EF4-FFF2-40B4-BE49-F238E27FC236}">
                <a16:creationId xmlns:a16="http://schemas.microsoft.com/office/drawing/2014/main" id="{AC43EF8C-5C6C-72A0-325C-C3E2654FBCC7}"/>
              </a:ext>
            </a:extLst>
          </p:cNvPr>
          <p:cNvSpPr txBox="1"/>
          <p:nvPr/>
        </p:nvSpPr>
        <p:spPr>
          <a:xfrm>
            <a:off x="10913378" y="563786"/>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A3</a:t>
            </a:r>
          </a:p>
        </p:txBody>
      </p:sp>
      <p:sp>
        <p:nvSpPr>
          <p:cNvPr id="70" name="Rectangle 69">
            <a:extLst>
              <a:ext uri="{FF2B5EF4-FFF2-40B4-BE49-F238E27FC236}">
                <a16:creationId xmlns:a16="http://schemas.microsoft.com/office/drawing/2014/main" id="{FBAC8E61-6C0E-0A74-4C41-5342B77470E9}"/>
              </a:ext>
            </a:extLst>
          </p:cNvPr>
          <p:cNvSpPr/>
          <p:nvPr/>
        </p:nvSpPr>
        <p:spPr>
          <a:xfrm>
            <a:off x="7875227" y="1793345"/>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1" name="TextBox 70">
            <a:extLst>
              <a:ext uri="{FF2B5EF4-FFF2-40B4-BE49-F238E27FC236}">
                <a16:creationId xmlns:a16="http://schemas.microsoft.com/office/drawing/2014/main" id="{0B031A1A-09FC-70D6-E0CE-5D7C5637E72E}"/>
              </a:ext>
            </a:extLst>
          </p:cNvPr>
          <p:cNvSpPr txBox="1"/>
          <p:nvPr/>
        </p:nvSpPr>
        <p:spPr>
          <a:xfrm>
            <a:off x="7785955" y="1454578"/>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X0</a:t>
            </a:r>
          </a:p>
        </p:txBody>
      </p:sp>
      <p:sp>
        <p:nvSpPr>
          <p:cNvPr id="72" name="Rectangle 71">
            <a:extLst>
              <a:ext uri="{FF2B5EF4-FFF2-40B4-BE49-F238E27FC236}">
                <a16:creationId xmlns:a16="http://schemas.microsoft.com/office/drawing/2014/main" id="{328D1703-27D4-F2FF-F42C-89874196EE22}"/>
              </a:ext>
            </a:extLst>
          </p:cNvPr>
          <p:cNvSpPr/>
          <p:nvPr/>
        </p:nvSpPr>
        <p:spPr>
          <a:xfrm>
            <a:off x="8916269" y="1804076"/>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3" name="TextBox 72">
            <a:extLst>
              <a:ext uri="{FF2B5EF4-FFF2-40B4-BE49-F238E27FC236}">
                <a16:creationId xmlns:a16="http://schemas.microsoft.com/office/drawing/2014/main" id="{E820B606-D9E3-FD1E-C5DF-E2ED9C39609B}"/>
              </a:ext>
            </a:extLst>
          </p:cNvPr>
          <p:cNvSpPr txBox="1"/>
          <p:nvPr/>
        </p:nvSpPr>
        <p:spPr>
          <a:xfrm>
            <a:off x="8826997" y="1465309"/>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X1</a:t>
            </a:r>
          </a:p>
        </p:txBody>
      </p:sp>
      <p:sp>
        <p:nvSpPr>
          <p:cNvPr id="74" name="Rectangle 73">
            <a:extLst>
              <a:ext uri="{FF2B5EF4-FFF2-40B4-BE49-F238E27FC236}">
                <a16:creationId xmlns:a16="http://schemas.microsoft.com/office/drawing/2014/main" id="{C3E169DE-07D0-A9CC-AFE9-D1724F024A7B}"/>
              </a:ext>
            </a:extLst>
          </p:cNvPr>
          <p:cNvSpPr/>
          <p:nvPr/>
        </p:nvSpPr>
        <p:spPr>
          <a:xfrm>
            <a:off x="9959460" y="1804076"/>
            <a:ext cx="759752" cy="369333"/>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0x89</a:t>
            </a:r>
          </a:p>
        </p:txBody>
      </p:sp>
      <p:sp>
        <p:nvSpPr>
          <p:cNvPr id="75" name="TextBox 74">
            <a:extLst>
              <a:ext uri="{FF2B5EF4-FFF2-40B4-BE49-F238E27FC236}">
                <a16:creationId xmlns:a16="http://schemas.microsoft.com/office/drawing/2014/main" id="{C03D9F0F-3765-1282-1E61-AB53BE780DA7}"/>
              </a:ext>
            </a:extLst>
          </p:cNvPr>
          <p:cNvSpPr txBox="1"/>
          <p:nvPr/>
        </p:nvSpPr>
        <p:spPr>
          <a:xfrm>
            <a:off x="9870188" y="1465309"/>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X2</a:t>
            </a:r>
          </a:p>
        </p:txBody>
      </p:sp>
      <p:sp>
        <p:nvSpPr>
          <p:cNvPr id="76" name="Rectangle 75">
            <a:extLst>
              <a:ext uri="{FF2B5EF4-FFF2-40B4-BE49-F238E27FC236}">
                <a16:creationId xmlns:a16="http://schemas.microsoft.com/office/drawing/2014/main" id="{EA5B6365-FC5B-9308-BC1C-4C8525085695}"/>
              </a:ext>
            </a:extLst>
          </p:cNvPr>
          <p:cNvSpPr/>
          <p:nvPr/>
        </p:nvSpPr>
        <p:spPr>
          <a:xfrm>
            <a:off x="11000502" y="1814807"/>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7" name="TextBox 76">
            <a:extLst>
              <a:ext uri="{FF2B5EF4-FFF2-40B4-BE49-F238E27FC236}">
                <a16:creationId xmlns:a16="http://schemas.microsoft.com/office/drawing/2014/main" id="{D65AA3F6-46B4-AAF0-3524-75340ECD7FEB}"/>
              </a:ext>
            </a:extLst>
          </p:cNvPr>
          <p:cNvSpPr txBox="1"/>
          <p:nvPr/>
        </p:nvSpPr>
        <p:spPr>
          <a:xfrm>
            <a:off x="10911230" y="1476040"/>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X3</a:t>
            </a:r>
          </a:p>
        </p:txBody>
      </p:sp>
      <p:sp>
        <p:nvSpPr>
          <p:cNvPr id="2" name="Rectangle 1">
            <a:extLst>
              <a:ext uri="{FF2B5EF4-FFF2-40B4-BE49-F238E27FC236}">
                <a16:creationId xmlns:a16="http://schemas.microsoft.com/office/drawing/2014/main" id="{D66B78E0-33D0-E644-1A30-ED5F755F59B4}"/>
              </a:ext>
            </a:extLst>
          </p:cNvPr>
          <p:cNvSpPr/>
          <p:nvPr/>
        </p:nvSpPr>
        <p:spPr>
          <a:xfrm>
            <a:off x="10664330" y="5658571"/>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3" name="TextBox 2">
            <a:extLst>
              <a:ext uri="{FF2B5EF4-FFF2-40B4-BE49-F238E27FC236}">
                <a16:creationId xmlns:a16="http://schemas.microsoft.com/office/drawing/2014/main" id="{12E5C775-4E91-B415-BE65-F1CF34BEC89C}"/>
              </a:ext>
            </a:extLst>
          </p:cNvPr>
          <p:cNvSpPr txBox="1"/>
          <p:nvPr/>
        </p:nvSpPr>
        <p:spPr>
          <a:xfrm>
            <a:off x="9861222" y="563616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0x06</a:t>
            </a:r>
          </a:p>
        </p:txBody>
      </p:sp>
      <p:sp>
        <p:nvSpPr>
          <p:cNvPr id="4" name="Rectangle 3">
            <a:extLst>
              <a:ext uri="{FF2B5EF4-FFF2-40B4-BE49-F238E27FC236}">
                <a16:creationId xmlns:a16="http://schemas.microsoft.com/office/drawing/2014/main" id="{4B6686D8-F743-2D7E-6C84-518BE7AEFDD4}"/>
              </a:ext>
            </a:extLst>
          </p:cNvPr>
          <p:cNvSpPr/>
          <p:nvPr/>
        </p:nvSpPr>
        <p:spPr>
          <a:xfrm>
            <a:off x="7875224" y="5676727"/>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00000001</a:t>
            </a:r>
          </a:p>
        </p:txBody>
      </p:sp>
      <p:sp>
        <p:nvSpPr>
          <p:cNvPr id="5" name="TextBox 4">
            <a:extLst>
              <a:ext uri="{FF2B5EF4-FFF2-40B4-BE49-F238E27FC236}">
                <a16:creationId xmlns:a16="http://schemas.microsoft.com/office/drawing/2014/main" id="{37A57C7E-79BB-00D0-428F-937E9883B476}"/>
              </a:ext>
            </a:extLst>
          </p:cNvPr>
          <p:cNvSpPr txBox="1"/>
          <p:nvPr/>
        </p:nvSpPr>
        <p:spPr>
          <a:xfrm>
            <a:off x="7072116" y="5654318"/>
            <a:ext cx="736099" cy="369332"/>
          </a:xfrm>
          <a:prstGeom prst="rect">
            <a:avLst/>
          </a:prstGeom>
          <a:solidFill>
            <a:srgbClr val="FFC000"/>
          </a:solidFill>
        </p:spPr>
        <p:txBody>
          <a:bodyPr wrap="none" rtlCol="0">
            <a:spAutoFit/>
          </a:bodyPr>
          <a:lstStyle/>
          <a:p>
            <a:r>
              <a:rPr lang="en-US" dirty="0">
                <a:latin typeface="Courier New" panose="02070309020205020404" pitchFamily="49" charset="0"/>
                <a:cs typeface="Courier New" panose="02070309020205020404" pitchFamily="49" charset="0"/>
              </a:rPr>
              <a:t>0x06</a:t>
            </a:r>
          </a:p>
        </p:txBody>
      </p:sp>
    </p:spTree>
    <p:extLst>
      <p:ext uri="{BB962C8B-B14F-4D97-AF65-F5344CB8AC3E}">
        <p14:creationId xmlns:p14="http://schemas.microsoft.com/office/powerpoint/2010/main" val="319650756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9ED4B2-0BFD-5235-4489-6E2E1D8FDBF0}"/>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144FEB17-E65A-6AE8-E98E-EEB000E22B50}"/>
              </a:ext>
            </a:extLst>
          </p:cNvPr>
          <p:cNvSpPr/>
          <p:nvPr/>
        </p:nvSpPr>
        <p:spPr>
          <a:xfrm>
            <a:off x="7877375" y="881091"/>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 name="TextBox 8">
            <a:extLst>
              <a:ext uri="{FF2B5EF4-FFF2-40B4-BE49-F238E27FC236}">
                <a16:creationId xmlns:a16="http://schemas.microsoft.com/office/drawing/2014/main" id="{8820F4B0-9F27-D7B2-7C2F-A3C4FD80A72F}"/>
              </a:ext>
            </a:extLst>
          </p:cNvPr>
          <p:cNvSpPr txBox="1"/>
          <p:nvPr/>
        </p:nvSpPr>
        <p:spPr>
          <a:xfrm>
            <a:off x="7788103" y="542324"/>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A0</a:t>
            </a:r>
          </a:p>
        </p:txBody>
      </p:sp>
      <p:sp>
        <p:nvSpPr>
          <p:cNvPr id="28" name="Rectangle 27">
            <a:extLst>
              <a:ext uri="{FF2B5EF4-FFF2-40B4-BE49-F238E27FC236}">
                <a16:creationId xmlns:a16="http://schemas.microsoft.com/office/drawing/2014/main" id="{11C1CFEF-A24B-07AE-08C7-3C11BEFE6A55}"/>
              </a:ext>
            </a:extLst>
          </p:cNvPr>
          <p:cNvSpPr/>
          <p:nvPr/>
        </p:nvSpPr>
        <p:spPr>
          <a:xfrm>
            <a:off x="5028036" y="887471"/>
            <a:ext cx="739227" cy="36933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0x06</a:t>
            </a:r>
          </a:p>
        </p:txBody>
      </p:sp>
      <p:sp>
        <p:nvSpPr>
          <p:cNvPr id="29" name="TextBox 28">
            <a:extLst>
              <a:ext uri="{FF2B5EF4-FFF2-40B4-BE49-F238E27FC236}">
                <a16:creationId xmlns:a16="http://schemas.microsoft.com/office/drawing/2014/main" id="{DF5BD4DB-65FF-025E-BD22-93136E8491E3}"/>
              </a:ext>
            </a:extLst>
          </p:cNvPr>
          <p:cNvSpPr txBox="1"/>
          <p:nvPr/>
        </p:nvSpPr>
        <p:spPr>
          <a:xfrm>
            <a:off x="4933497" y="541118"/>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PC</a:t>
            </a:r>
          </a:p>
        </p:txBody>
      </p:sp>
      <p:sp>
        <p:nvSpPr>
          <p:cNvPr id="30" name="Rectangle 29">
            <a:extLst>
              <a:ext uri="{FF2B5EF4-FFF2-40B4-BE49-F238E27FC236}">
                <a16:creationId xmlns:a16="http://schemas.microsoft.com/office/drawing/2014/main" id="{081AF384-DEF8-3334-F497-95659C8F154A}"/>
              </a:ext>
            </a:extLst>
          </p:cNvPr>
          <p:cNvSpPr/>
          <p:nvPr/>
        </p:nvSpPr>
        <p:spPr>
          <a:xfrm>
            <a:off x="6046348" y="892276"/>
            <a:ext cx="602281"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&lt;=&gt;</a:t>
            </a:r>
          </a:p>
        </p:txBody>
      </p:sp>
      <p:sp>
        <p:nvSpPr>
          <p:cNvPr id="31" name="TextBox 30">
            <a:extLst>
              <a:ext uri="{FF2B5EF4-FFF2-40B4-BE49-F238E27FC236}">
                <a16:creationId xmlns:a16="http://schemas.microsoft.com/office/drawing/2014/main" id="{2101EC94-C92E-7C14-DC61-38A840A996CC}"/>
              </a:ext>
            </a:extLst>
          </p:cNvPr>
          <p:cNvSpPr txBox="1"/>
          <p:nvPr/>
        </p:nvSpPr>
        <p:spPr>
          <a:xfrm>
            <a:off x="5948969" y="569110"/>
            <a:ext cx="767180"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CMP</a:t>
            </a:r>
          </a:p>
        </p:txBody>
      </p:sp>
      <p:sp>
        <p:nvSpPr>
          <p:cNvPr id="32" name="Rectangle 31">
            <a:extLst>
              <a:ext uri="{FF2B5EF4-FFF2-40B4-BE49-F238E27FC236}">
                <a16:creationId xmlns:a16="http://schemas.microsoft.com/office/drawing/2014/main" id="{96F56B78-24AE-8CEF-354D-AD90BE85D51F}"/>
              </a:ext>
            </a:extLst>
          </p:cNvPr>
          <p:cNvSpPr/>
          <p:nvPr/>
        </p:nvSpPr>
        <p:spPr>
          <a:xfrm>
            <a:off x="2978779" y="2697991"/>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10000110</a:t>
            </a:r>
          </a:p>
        </p:txBody>
      </p:sp>
      <p:sp>
        <p:nvSpPr>
          <p:cNvPr id="33" name="TextBox 32">
            <a:extLst>
              <a:ext uri="{FF2B5EF4-FFF2-40B4-BE49-F238E27FC236}">
                <a16:creationId xmlns:a16="http://schemas.microsoft.com/office/drawing/2014/main" id="{F2785FE8-B090-5CA7-6223-79589448513A}"/>
              </a:ext>
            </a:extLst>
          </p:cNvPr>
          <p:cNvSpPr txBox="1"/>
          <p:nvPr/>
        </p:nvSpPr>
        <p:spPr>
          <a:xfrm>
            <a:off x="2184634" y="269709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34" name="Rectangle 33">
            <a:extLst>
              <a:ext uri="{FF2B5EF4-FFF2-40B4-BE49-F238E27FC236}">
                <a16:creationId xmlns:a16="http://schemas.microsoft.com/office/drawing/2014/main" id="{B7F2B2AC-CF05-62A4-1BED-A28D26E54CFB}"/>
              </a:ext>
            </a:extLst>
          </p:cNvPr>
          <p:cNvSpPr/>
          <p:nvPr/>
        </p:nvSpPr>
        <p:spPr>
          <a:xfrm>
            <a:off x="2978778" y="3181188"/>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01001000</a:t>
            </a:r>
          </a:p>
        </p:txBody>
      </p:sp>
      <p:sp>
        <p:nvSpPr>
          <p:cNvPr id="35" name="TextBox 34">
            <a:extLst>
              <a:ext uri="{FF2B5EF4-FFF2-40B4-BE49-F238E27FC236}">
                <a16:creationId xmlns:a16="http://schemas.microsoft.com/office/drawing/2014/main" id="{F621BDC2-E019-BA7A-957C-B40FB14E0940}"/>
              </a:ext>
            </a:extLst>
          </p:cNvPr>
          <p:cNvSpPr txBox="1"/>
          <p:nvPr/>
        </p:nvSpPr>
        <p:spPr>
          <a:xfrm>
            <a:off x="2175670" y="3158779"/>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36" name="Rectangle 35">
            <a:extLst>
              <a:ext uri="{FF2B5EF4-FFF2-40B4-BE49-F238E27FC236}">
                <a16:creationId xmlns:a16="http://schemas.microsoft.com/office/drawing/2014/main" id="{6B9F1EC2-8CB8-2B47-CBAF-2FBC6ED3231A}"/>
              </a:ext>
            </a:extLst>
          </p:cNvPr>
          <p:cNvSpPr/>
          <p:nvPr/>
        </p:nvSpPr>
        <p:spPr>
          <a:xfrm>
            <a:off x="2983262" y="3684105"/>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01000010</a:t>
            </a:r>
          </a:p>
        </p:txBody>
      </p:sp>
      <p:sp>
        <p:nvSpPr>
          <p:cNvPr id="37" name="TextBox 36">
            <a:extLst>
              <a:ext uri="{FF2B5EF4-FFF2-40B4-BE49-F238E27FC236}">
                <a16:creationId xmlns:a16="http://schemas.microsoft.com/office/drawing/2014/main" id="{DC888073-D8B5-D127-F174-5BB0F0D1207A}"/>
              </a:ext>
            </a:extLst>
          </p:cNvPr>
          <p:cNvSpPr txBox="1"/>
          <p:nvPr/>
        </p:nvSpPr>
        <p:spPr>
          <a:xfrm>
            <a:off x="2189117" y="368321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38" name="Rectangle 37">
            <a:extLst>
              <a:ext uri="{FF2B5EF4-FFF2-40B4-BE49-F238E27FC236}">
                <a16:creationId xmlns:a16="http://schemas.microsoft.com/office/drawing/2014/main" id="{8F90B255-9E61-6729-BEB5-3059127BF1AC}"/>
              </a:ext>
            </a:extLst>
          </p:cNvPr>
          <p:cNvSpPr/>
          <p:nvPr/>
        </p:nvSpPr>
        <p:spPr>
          <a:xfrm>
            <a:off x="2983261" y="4167302"/>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10000110</a:t>
            </a:r>
          </a:p>
        </p:txBody>
      </p:sp>
      <p:sp>
        <p:nvSpPr>
          <p:cNvPr id="39" name="TextBox 38">
            <a:extLst>
              <a:ext uri="{FF2B5EF4-FFF2-40B4-BE49-F238E27FC236}">
                <a16:creationId xmlns:a16="http://schemas.microsoft.com/office/drawing/2014/main" id="{09E1EE22-CD62-3270-5982-AD58C1F62661}"/>
              </a:ext>
            </a:extLst>
          </p:cNvPr>
          <p:cNvSpPr txBox="1"/>
          <p:nvPr/>
        </p:nvSpPr>
        <p:spPr>
          <a:xfrm>
            <a:off x="2180153" y="4144893"/>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40" name="Rectangle 39">
            <a:extLst>
              <a:ext uri="{FF2B5EF4-FFF2-40B4-BE49-F238E27FC236}">
                <a16:creationId xmlns:a16="http://schemas.microsoft.com/office/drawing/2014/main" id="{90D1CEF0-D58F-DB7C-E21F-1624C22F0AD2}"/>
              </a:ext>
            </a:extLst>
          </p:cNvPr>
          <p:cNvSpPr/>
          <p:nvPr/>
        </p:nvSpPr>
        <p:spPr>
          <a:xfrm>
            <a:off x="2978777" y="4679180"/>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01101001</a:t>
            </a:r>
          </a:p>
        </p:txBody>
      </p:sp>
      <p:sp>
        <p:nvSpPr>
          <p:cNvPr id="41" name="TextBox 40">
            <a:extLst>
              <a:ext uri="{FF2B5EF4-FFF2-40B4-BE49-F238E27FC236}">
                <a16:creationId xmlns:a16="http://schemas.microsoft.com/office/drawing/2014/main" id="{E09BBDC9-07A5-A568-53D9-D3B7DAA12699}"/>
              </a:ext>
            </a:extLst>
          </p:cNvPr>
          <p:cNvSpPr txBox="1"/>
          <p:nvPr/>
        </p:nvSpPr>
        <p:spPr>
          <a:xfrm>
            <a:off x="2184632" y="467828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42" name="Rectangle 41">
            <a:extLst>
              <a:ext uri="{FF2B5EF4-FFF2-40B4-BE49-F238E27FC236}">
                <a16:creationId xmlns:a16="http://schemas.microsoft.com/office/drawing/2014/main" id="{DF5DCC46-90AC-FDB1-70C2-CFAF9A42001F}"/>
              </a:ext>
            </a:extLst>
          </p:cNvPr>
          <p:cNvSpPr/>
          <p:nvPr/>
        </p:nvSpPr>
        <p:spPr>
          <a:xfrm>
            <a:off x="2978776" y="5162377"/>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01010010</a:t>
            </a:r>
          </a:p>
        </p:txBody>
      </p:sp>
      <p:sp>
        <p:nvSpPr>
          <p:cNvPr id="43" name="TextBox 42">
            <a:extLst>
              <a:ext uri="{FF2B5EF4-FFF2-40B4-BE49-F238E27FC236}">
                <a16:creationId xmlns:a16="http://schemas.microsoft.com/office/drawing/2014/main" id="{72687B64-BC47-2E37-1BAF-2F23D7D567B8}"/>
              </a:ext>
            </a:extLst>
          </p:cNvPr>
          <p:cNvSpPr txBox="1"/>
          <p:nvPr/>
        </p:nvSpPr>
        <p:spPr>
          <a:xfrm>
            <a:off x="2175668" y="513996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83" name="Rectangle 82">
            <a:extLst>
              <a:ext uri="{FF2B5EF4-FFF2-40B4-BE49-F238E27FC236}">
                <a16:creationId xmlns:a16="http://schemas.microsoft.com/office/drawing/2014/main" id="{551F67A5-072D-3150-4EE6-32D74E6A8200}"/>
              </a:ext>
            </a:extLst>
          </p:cNvPr>
          <p:cNvSpPr/>
          <p:nvPr/>
        </p:nvSpPr>
        <p:spPr>
          <a:xfrm>
            <a:off x="10664333" y="2698885"/>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0x68</a:t>
            </a:r>
          </a:p>
        </p:txBody>
      </p:sp>
      <p:sp>
        <p:nvSpPr>
          <p:cNvPr id="84" name="TextBox 83">
            <a:extLst>
              <a:ext uri="{FF2B5EF4-FFF2-40B4-BE49-F238E27FC236}">
                <a16:creationId xmlns:a16="http://schemas.microsoft.com/office/drawing/2014/main" id="{2B8C47E8-473A-65D7-54C1-21D8E006503A}"/>
              </a:ext>
            </a:extLst>
          </p:cNvPr>
          <p:cNvSpPr txBox="1"/>
          <p:nvPr/>
        </p:nvSpPr>
        <p:spPr>
          <a:xfrm>
            <a:off x="9870188" y="269799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85" name="Rectangle 84">
            <a:extLst>
              <a:ext uri="{FF2B5EF4-FFF2-40B4-BE49-F238E27FC236}">
                <a16:creationId xmlns:a16="http://schemas.microsoft.com/office/drawing/2014/main" id="{48F8AEA0-21E0-07B7-5683-EF7F9EFEE380}"/>
              </a:ext>
            </a:extLst>
          </p:cNvPr>
          <p:cNvSpPr/>
          <p:nvPr/>
        </p:nvSpPr>
        <p:spPr>
          <a:xfrm>
            <a:off x="10664332" y="3182082"/>
            <a:ext cx="736099" cy="369333"/>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0x89</a:t>
            </a:r>
          </a:p>
        </p:txBody>
      </p:sp>
      <p:sp>
        <p:nvSpPr>
          <p:cNvPr id="86" name="TextBox 85">
            <a:extLst>
              <a:ext uri="{FF2B5EF4-FFF2-40B4-BE49-F238E27FC236}">
                <a16:creationId xmlns:a16="http://schemas.microsoft.com/office/drawing/2014/main" id="{B5AD1963-0659-D48F-C331-CEE3208166B2}"/>
              </a:ext>
            </a:extLst>
          </p:cNvPr>
          <p:cNvSpPr txBox="1"/>
          <p:nvPr/>
        </p:nvSpPr>
        <p:spPr>
          <a:xfrm>
            <a:off x="9861224" y="3159673"/>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87" name="Rectangle 86">
            <a:extLst>
              <a:ext uri="{FF2B5EF4-FFF2-40B4-BE49-F238E27FC236}">
                <a16:creationId xmlns:a16="http://schemas.microsoft.com/office/drawing/2014/main" id="{483C841F-A632-891E-F61B-B2C303C8A2B0}"/>
              </a:ext>
            </a:extLst>
          </p:cNvPr>
          <p:cNvSpPr/>
          <p:nvPr/>
        </p:nvSpPr>
        <p:spPr>
          <a:xfrm>
            <a:off x="10668816" y="3684999"/>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8" name="TextBox 87">
            <a:extLst>
              <a:ext uri="{FF2B5EF4-FFF2-40B4-BE49-F238E27FC236}">
                <a16:creationId xmlns:a16="http://schemas.microsoft.com/office/drawing/2014/main" id="{B0A73821-8FE1-048A-E906-12C8F2579030}"/>
              </a:ext>
            </a:extLst>
          </p:cNvPr>
          <p:cNvSpPr txBox="1"/>
          <p:nvPr/>
        </p:nvSpPr>
        <p:spPr>
          <a:xfrm>
            <a:off x="9874671" y="3684106"/>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89" name="Rectangle 88">
            <a:extLst>
              <a:ext uri="{FF2B5EF4-FFF2-40B4-BE49-F238E27FC236}">
                <a16:creationId xmlns:a16="http://schemas.microsoft.com/office/drawing/2014/main" id="{B86B696F-07F0-285B-C144-B0056D84DFA2}"/>
              </a:ext>
            </a:extLst>
          </p:cNvPr>
          <p:cNvSpPr/>
          <p:nvPr/>
        </p:nvSpPr>
        <p:spPr>
          <a:xfrm>
            <a:off x="10668815" y="4168196"/>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0" name="TextBox 89">
            <a:extLst>
              <a:ext uri="{FF2B5EF4-FFF2-40B4-BE49-F238E27FC236}">
                <a16:creationId xmlns:a16="http://schemas.microsoft.com/office/drawing/2014/main" id="{9C747BCD-4D79-5BC0-985C-7B41D42E90C5}"/>
              </a:ext>
            </a:extLst>
          </p:cNvPr>
          <p:cNvSpPr txBox="1"/>
          <p:nvPr/>
        </p:nvSpPr>
        <p:spPr>
          <a:xfrm>
            <a:off x="9865707" y="414578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91" name="Rectangle 90">
            <a:extLst>
              <a:ext uri="{FF2B5EF4-FFF2-40B4-BE49-F238E27FC236}">
                <a16:creationId xmlns:a16="http://schemas.microsoft.com/office/drawing/2014/main" id="{75D35AAD-696B-92BF-EEC1-E83798F969F3}"/>
              </a:ext>
            </a:extLst>
          </p:cNvPr>
          <p:cNvSpPr/>
          <p:nvPr/>
        </p:nvSpPr>
        <p:spPr>
          <a:xfrm>
            <a:off x="10664331" y="4680074"/>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2" name="TextBox 91">
            <a:extLst>
              <a:ext uri="{FF2B5EF4-FFF2-40B4-BE49-F238E27FC236}">
                <a16:creationId xmlns:a16="http://schemas.microsoft.com/office/drawing/2014/main" id="{54AB641E-664A-2570-1419-D32606ED434E}"/>
              </a:ext>
            </a:extLst>
          </p:cNvPr>
          <p:cNvSpPr txBox="1"/>
          <p:nvPr/>
        </p:nvSpPr>
        <p:spPr>
          <a:xfrm>
            <a:off x="9870186" y="4679181"/>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93" name="Rectangle 92">
            <a:extLst>
              <a:ext uri="{FF2B5EF4-FFF2-40B4-BE49-F238E27FC236}">
                <a16:creationId xmlns:a16="http://schemas.microsoft.com/office/drawing/2014/main" id="{C3683DA4-3886-0DA9-8668-93C48EEF55CF}"/>
              </a:ext>
            </a:extLst>
          </p:cNvPr>
          <p:cNvSpPr/>
          <p:nvPr/>
        </p:nvSpPr>
        <p:spPr>
          <a:xfrm>
            <a:off x="10664330" y="5163271"/>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4" name="TextBox 93">
            <a:extLst>
              <a:ext uri="{FF2B5EF4-FFF2-40B4-BE49-F238E27FC236}">
                <a16:creationId xmlns:a16="http://schemas.microsoft.com/office/drawing/2014/main" id="{3B0BBD0C-CA2D-2E76-9703-C0DBB3734CBD}"/>
              </a:ext>
            </a:extLst>
          </p:cNvPr>
          <p:cNvSpPr txBox="1"/>
          <p:nvPr/>
        </p:nvSpPr>
        <p:spPr>
          <a:xfrm>
            <a:off x="9861222" y="514086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103" name="Title 102">
            <a:extLst>
              <a:ext uri="{FF2B5EF4-FFF2-40B4-BE49-F238E27FC236}">
                <a16:creationId xmlns:a16="http://schemas.microsoft.com/office/drawing/2014/main" id="{D6587019-3928-37C0-78C3-2CA5837B0929}"/>
              </a:ext>
            </a:extLst>
          </p:cNvPr>
          <p:cNvSpPr>
            <a:spLocks noGrp="1"/>
          </p:cNvSpPr>
          <p:nvPr>
            <p:ph type="title"/>
          </p:nvPr>
        </p:nvSpPr>
        <p:spPr>
          <a:xfrm>
            <a:off x="838200" y="365125"/>
            <a:ext cx="3437370" cy="1325563"/>
          </a:xfrm>
        </p:spPr>
        <p:txBody>
          <a:bodyPr/>
          <a:lstStyle/>
          <a:p>
            <a:r>
              <a:rPr lang="en-US" dirty="0"/>
              <a:t>Review</a:t>
            </a:r>
          </a:p>
        </p:txBody>
      </p:sp>
      <p:sp>
        <p:nvSpPr>
          <p:cNvPr id="25" name="Rectangle 24">
            <a:extLst>
              <a:ext uri="{FF2B5EF4-FFF2-40B4-BE49-F238E27FC236}">
                <a16:creationId xmlns:a16="http://schemas.microsoft.com/office/drawing/2014/main" id="{E9D90F3D-F3A8-26BD-ECE2-90DA3832F634}"/>
              </a:ext>
            </a:extLst>
          </p:cNvPr>
          <p:cNvSpPr/>
          <p:nvPr/>
        </p:nvSpPr>
        <p:spPr>
          <a:xfrm>
            <a:off x="6849967" y="898202"/>
            <a:ext cx="602281"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a:t>
            </a:r>
          </a:p>
        </p:txBody>
      </p:sp>
      <p:sp>
        <p:nvSpPr>
          <p:cNvPr id="26" name="TextBox 25">
            <a:extLst>
              <a:ext uri="{FF2B5EF4-FFF2-40B4-BE49-F238E27FC236}">
                <a16:creationId xmlns:a16="http://schemas.microsoft.com/office/drawing/2014/main" id="{24091C4D-F6F9-1CEB-3DCF-B6008530B6E0}"/>
              </a:ext>
            </a:extLst>
          </p:cNvPr>
          <p:cNvSpPr txBox="1"/>
          <p:nvPr/>
        </p:nvSpPr>
        <p:spPr>
          <a:xfrm>
            <a:off x="6784930" y="55902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Mode</a:t>
            </a:r>
          </a:p>
        </p:txBody>
      </p:sp>
      <p:sp>
        <p:nvSpPr>
          <p:cNvPr id="64" name="Rectangle 63">
            <a:extLst>
              <a:ext uri="{FF2B5EF4-FFF2-40B4-BE49-F238E27FC236}">
                <a16:creationId xmlns:a16="http://schemas.microsoft.com/office/drawing/2014/main" id="{A64EB1B4-66D1-0D8F-7B6E-D0644C5805B5}"/>
              </a:ext>
            </a:extLst>
          </p:cNvPr>
          <p:cNvSpPr/>
          <p:nvPr/>
        </p:nvSpPr>
        <p:spPr>
          <a:xfrm>
            <a:off x="8918417" y="891822"/>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65" name="TextBox 64">
            <a:extLst>
              <a:ext uri="{FF2B5EF4-FFF2-40B4-BE49-F238E27FC236}">
                <a16:creationId xmlns:a16="http://schemas.microsoft.com/office/drawing/2014/main" id="{173065C8-AEC7-BD60-36FC-2436866D2E6A}"/>
              </a:ext>
            </a:extLst>
          </p:cNvPr>
          <p:cNvSpPr txBox="1"/>
          <p:nvPr/>
        </p:nvSpPr>
        <p:spPr>
          <a:xfrm>
            <a:off x="8829145" y="553055"/>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A1</a:t>
            </a:r>
          </a:p>
        </p:txBody>
      </p:sp>
      <p:sp>
        <p:nvSpPr>
          <p:cNvPr id="66" name="Rectangle 65">
            <a:extLst>
              <a:ext uri="{FF2B5EF4-FFF2-40B4-BE49-F238E27FC236}">
                <a16:creationId xmlns:a16="http://schemas.microsoft.com/office/drawing/2014/main" id="{36943FCF-D010-766A-BFE8-0BC9B95D232F}"/>
              </a:ext>
            </a:extLst>
          </p:cNvPr>
          <p:cNvSpPr/>
          <p:nvPr/>
        </p:nvSpPr>
        <p:spPr>
          <a:xfrm>
            <a:off x="9961608" y="891822"/>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0x01</a:t>
            </a:r>
          </a:p>
        </p:txBody>
      </p:sp>
      <p:sp>
        <p:nvSpPr>
          <p:cNvPr id="67" name="TextBox 66">
            <a:extLst>
              <a:ext uri="{FF2B5EF4-FFF2-40B4-BE49-F238E27FC236}">
                <a16:creationId xmlns:a16="http://schemas.microsoft.com/office/drawing/2014/main" id="{2AFE0FA6-F771-022C-3193-E7F0D48FBCFE}"/>
              </a:ext>
            </a:extLst>
          </p:cNvPr>
          <p:cNvSpPr txBox="1"/>
          <p:nvPr/>
        </p:nvSpPr>
        <p:spPr>
          <a:xfrm>
            <a:off x="9872336" y="553055"/>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A2</a:t>
            </a:r>
          </a:p>
        </p:txBody>
      </p:sp>
      <p:sp>
        <p:nvSpPr>
          <p:cNvPr id="68" name="Rectangle 67">
            <a:extLst>
              <a:ext uri="{FF2B5EF4-FFF2-40B4-BE49-F238E27FC236}">
                <a16:creationId xmlns:a16="http://schemas.microsoft.com/office/drawing/2014/main" id="{9EA5F428-0946-2BBE-7C65-F61E003A5CD5}"/>
              </a:ext>
            </a:extLst>
          </p:cNvPr>
          <p:cNvSpPr/>
          <p:nvPr/>
        </p:nvSpPr>
        <p:spPr>
          <a:xfrm>
            <a:off x="11002650" y="902553"/>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69" name="TextBox 68">
            <a:extLst>
              <a:ext uri="{FF2B5EF4-FFF2-40B4-BE49-F238E27FC236}">
                <a16:creationId xmlns:a16="http://schemas.microsoft.com/office/drawing/2014/main" id="{C7A8963C-0C41-5B28-5810-5FBEED8E5EDE}"/>
              </a:ext>
            </a:extLst>
          </p:cNvPr>
          <p:cNvSpPr txBox="1"/>
          <p:nvPr/>
        </p:nvSpPr>
        <p:spPr>
          <a:xfrm>
            <a:off x="10913378" y="563786"/>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A3</a:t>
            </a:r>
          </a:p>
        </p:txBody>
      </p:sp>
      <p:sp>
        <p:nvSpPr>
          <p:cNvPr id="70" name="Rectangle 69">
            <a:extLst>
              <a:ext uri="{FF2B5EF4-FFF2-40B4-BE49-F238E27FC236}">
                <a16:creationId xmlns:a16="http://schemas.microsoft.com/office/drawing/2014/main" id="{30E30DA5-DEAA-0314-57A7-A69A007B27D7}"/>
              </a:ext>
            </a:extLst>
          </p:cNvPr>
          <p:cNvSpPr/>
          <p:nvPr/>
        </p:nvSpPr>
        <p:spPr>
          <a:xfrm>
            <a:off x="7875227" y="1793345"/>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1" name="TextBox 70">
            <a:extLst>
              <a:ext uri="{FF2B5EF4-FFF2-40B4-BE49-F238E27FC236}">
                <a16:creationId xmlns:a16="http://schemas.microsoft.com/office/drawing/2014/main" id="{CC9658CB-8B64-0C1B-31E9-DEDF1B415EE3}"/>
              </a:ext>
            </a:extLst>
          </p:cNvPr>
          <p:cNvSpPr txBox="1"/>
          <p:nvPr/>
        </p:nvSpPr>
        <p:spPr>
          <a:xfrm>
            <a:off x="7785955" y="1454578"/>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X0</a:t>
            </a:r>
          </a:p>
        </p:txBody>
      </p:sp>
      <p:sp>
        <p:nvSpPr>
          <p:cNvPr id="72" name="Rectangle 71">
            <a:extLst>
              <a:ext uri="{FF2B5EF4-FFF2-40B4-BE49-F238E27FC236}">
                <a16:creationId xmlns:a16="http://schemas.microsoft.com/office/drawing/2014/main" id="{AC2AE475-52F5-0143-1128-022965DDFFC4}"/>
              </a:ext>
            </a:extLst>
          </p:cNvPr>
          <p:cNvSpPr/>
          <p:nvPr/>
        </p:nvSpPr>
        <p:spPr>
          <a:xfrm>
            <a:off x="8916269" y="1804076"/>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3" name="TextBox 72">
            <a:extLst>
              <a:ext uri="{FF2B5EF4-FFF2-40B4-BE49-F238E27FC236}">
                <a16:creationId xmlns:a16="http://schemas.microsoft.com/office/drawing/2014/main" id="{8F940057-4719-155C-6EA6-262C4E2944F1}"/>
              </a:ext>
            </a:extLst>
          </p:cNvPr>
          <p:cNvSpPr txBox="1"/>
          <p:nvPr/>
        </p:nvSpPr>
        <p:spPr>
          <a:xfrm>
            <a:off x="8826997" y="1465309"/>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X1</a:t>
            </a:r>
          </a:p>
        </p:txBody>
      </p:sp>
      <p:sp>
        <p:nvSpPr>
          <p:cNvPr id="74" name="Rectangle 73">
            <a:extLst>
              <a:ext uri="{FF2B5EF4-FFF2-40B4-BE49-F238E27FC236}">
                <a16:creationId xmlns:a16="http://schemas.microsoft.com/office/drawing/2014/main" id="{E670BFCC-B072-821F-57C8-6D8DB11C763A}"/>
              </a:ext>
            </a:extLst>
          </p:cNvPr>
          <p:cNvSpPr/>
          <p:nvPr/>
        </p:nvSpPr>
        <p:spPr>
          <a:xfrm>
            <a:off x="9959460" y="1804076"/>
            <a:ext cx="759752" cy="369333"/>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0x89</a:t>
            </a:r>
          </a:p>
        </p:txBody>
      </p:sp>
      <p:sp>
        <p:nvSpPr>
          <p:cNvPr id="75" name="TextBox 74">
            <a:extLst>
              <a:ext uri="{FF2B5EF4-FFF2-40B4-BE49-F238E27FC236}">
                <a16:creationId xmlns:a16="http://schemas.microsoft.com/office/drawing/2014/main" id="{F7D8EC97-14FF-2896-4E6C-C4BE096E0471}"/>
              </a:ext>
            </a:extLst>
          </p:cNvPr>
          <p:cNvSpPr txBox="1"/>
          <p:nvPr/>
        </p:nvSpPr>
        <p:spPr>
          <a:xfrm>
            <a:off x="9870188" y="1465309"/>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X2</a:t>
            </a:r>
          </a:p>
        </p:txBody>
      </p:sp>
      <p:sp>
        <p:nvSpPr>
          <p:cNvPr id="76" name="Rectangle 75">
            <a:extLst>
              <a:ext uri="{FF2B5EF4-FFF2-40B4-BE49-F238E27FC236}">
                <a16:creationId xmlns:a16="http://schemas.microsoft.com/office/drawing/2014/main" id="{8BE7C60D-0CEB-19BE-F595-5AF14061DBF6}"/>
              </a:ext>
            </a:extLst>
          </p:cNvPr>
          <p:cNvSpPr/>
          <p:nvPr/>
        </p:nvSpPr>
        <p:spPr>
          <a:xfrm>
            <a:off x="11000502" y="1814807"/>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7" name="TextBox 76">
            <a:extLst>
              <a:ext uri="{FF2B5EF4-FFF2-40B4-BE49-F238E27FC236}">
                <a16:creationId xmlns:a16="http://schemas.microsoft.com/office/drawing/2014/main" id="{140F6E11-DD48-23A0-FF68-0E08B872977A}"/>
              </a:ext>
            </a:extLst>
          </p:cNvPr>
          <p:cNvSpPr txBox="1"/>
          <p:nvPr/>
        </p:nvSpPr>
        <p:spPr>
          <a:xfrm>
            <a:off x="10911230" y="1476040"/>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X3</a:t>
            </a:r>
          </a:p>
        </p:txBody>
      </p:sp>
      <p:sp>
        <p:nvSpPr>
          <p:cNvPr id="2" name="Rectangle 1">
            <a:extLst>
              <a:ext uri="{FF2B5EF4-FFF2-40B4-BE49-F238E27FC236}">
                <a16:creationId xmlns:a16="http://schemas.microsoft.com/office/drawing/2014/main" id="{E06613C7-AD1E-DE20-4A85-5850F7ABDF22}"/>
              </a:ext>
            </a:extLst>
          </p:cNvPr>
          <p:cNvSpPr/>
          <p:nvPr/>
        </p:nvSpPr>
        <p:spPr>
          <a:xfrm>
            <a:off x="10664330" y="5658571"/>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3" name="TextBox 2">
            <a:extLst>
              <a:ext uri="{FF2B5EF4-FFF2-40B4-BE49-F238E27FC236}">
                <a16:creationId xmlns:a16="http://schemas.microsoft.com/office/drawing/2014/main" id="{60828DA8-A7F5-72A4-841D-4F0456C27B70}"/>
              </a:ext>
            </a:extLst>
          </p:cNvPr>
          <p:cNvSpPr txBox="1"/>
          <p:nvPr/>
        </p:nvSpPr>
        <p:spPr>
          <a:xfrm>
            <a:off x="9861222" y="563616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0x06</a:t>
            </a:r>
          </a:p>
        </p:txBody>
      </p:sp>
      <p:sp>
        <p:nvSpPr>
          <p:cNvPr id="4" name="Rectangle 3">
            <a:extLst>
              <a:ext uri="{FF2B5EF4-FFF2-40B4-BE49-F238E27FC236}">
                <a16:creationId xmlns:a16="http://schemas.microsoft.com/office/drawing/2014/main" id="{41ED5EFF-86E0-58A5-05A6-A0237721AA96}"/>
              </a:ext>
            </a:extLst>
          </p:cNvPr>
          <p:cNvSpPr/>
          <p:nvPr/>
        </p:nvSpPr>
        <p:spPr>
          <a:xfrm>
            <a:off x="2978776" y="5676727"/>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00000001</a:t>
            </a:r>
          </a:p>
        </p:txBody>
      </p:sp>
      <p:sp>
        <p:nvSpPr>
          <p:cNvPr id="5" name="TextBox 4">
            <a:extLst>
              <a:ext uri="{FF2B5EF4-FFF2-40B4-BE49-F238E27FC236}">
                <a16:creationId xmlns:a16="http://schemas.microsoft.com/office/drawing/2014/main" id="{A1628BC3-9266-18EA-AD1B-06CE375FB7DF}"/>
              </a:ext>
            </a:extLst>
          </p:cNvPr>
          <p:cNvSpPr txBox="1"/>
          <p:nvPr/>
        </p:nvSpPr>
        <p:spPr>
          <a:xfrm>
            <a:off x="2175668" y="5654318"/>
            <a:ext cx="736099" cy="369332"/>
          </a:xfrm>
          <a:prstGeom prst="rect">
            <a:avLst/>
          </a:prstGeom>
          <a:solidFill>
            <a:srgbClr val="FFC000"/>
          </a:solidFill>
        </p:spPr>
        <p:txBody>
          <a:bodyPr wrap="none" rtlCol="0">
            <a:spAutoFit/>
          </a:bodyPr>
          <a:lstStyle/>
          <a:p>
            <a:r>
              <a:rPr lang="en-US" dirty="0">
                <a:latin typeface="Courier New" panose="02070309020205020404" pitchFamily="49" charset="0"/>
                <a:cs typeface="Courier New" panose="02070309020205020404" pitchFamily="49" charset="0"/>
              </a:rPr>
              <a:t>0x06</a:t>
            </a:r>
          </a:p>
        </p:txBody>
      </p:sp>
      <p:sp>
        <p:nvSpPr>
          <p:cNvPr id="6" name="TextBox 5">
            <a:extLst>
              <a:ext uri="{FF2B5EF4-FFF2-40B4-BE49-F238E27FC236}">
                <a16:creationId xmlns:a16="http://schemas.microsoft.com/office/drawing/2014/main" id="{06154268-575C-EBF8-AD8D-4C991A0FCCA4}"/>
              </a:ext>
            </a:extLst>
          </p:cNvPr>
          <p:cNvSpPr txBox="1"/>
          <p:nvPr/>
        </p:nvSpPr>
        <p:spPr>
          <a:xfrm>
            <a:off x="4326839" y="2697098"/>
            <a:ext cx="4134465" cy="3293209"/>
          </a:xfrm>
          <a:prstGeom prst="rect">
            <a:avLst/>
          </a:prstGeom>
          <a:noFill/>
        </p:spPr>
        <p:txBody>
          <a:bodyPr wrap="none" rtlCol="0">
            <a:spAutoFit/>
          </a:bodyPr>
          <a:lstStyle/>
          <a:p>
            <a:r>
              <a:rPr lang="en-US" sz="1600" b="1" dirty="0">
                <a:latin typeface="Courier New" panose="02070309020205020404" pitchFamily="49" charset="0"/>
                <a:cs typeface="Courier New" panose="02070309020205020404" pitchFamily="49" charset="0"/>
              </a:rPr>
              <a:t>Set register X2 to the next byte</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The letter 'H'</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Set A2 to 0 (Stores X2 at 0x00)</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Set register X2 to the next byte</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The letter '</a:t>
            </a:r>
            <a:r>
              <a:rPr lang="en-US" sz="1600" b="1" dirty="0" err="1">
                <a:latin typeface="Courier New" panose="02070309020205020404" pitchFamily="49" charset="0"/>
                <a:cs typeface="Courier New" panose="02070309020205020404" pitchFamily="49" charset="0"/>
              </a:rPr>
              <a:t>i</a:t>
            </a:r>
            <a:r>
              <a:rPr lang="en-US" sz="1600" b="1" dirty="0">
                <a:latin typeface="Courier New" panose="02070309020205020404" pitchFamily="49" charset="0"/>
                <a:cs typeface="Courier New" panose="02070309020205020404" pitchFamily="49" charset="0"/>
              </a:rPr>
              <a:t>'</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Add 1 to A2 (Stores X2 at 0x01)</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Halt and Print</a:t>
            </a:r>
          </a:p>
        </p:txBody>
      </p:sp>
    </p:spTree>
    <p:extLst>
      <p:ext uri="{BB962C8B-B14F-4D97-AF65-F5344CB8AC3E}">
        <p14:creationId xmlns:p14="http://schemas.microsoft.com/office/powerpoint/2010/main" val="399845645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A9F529C3-C941-49FD-8C67-82F134F64B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50000"/>
              <a:lumOff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0586029-32A0-47E5-9AEC-AE3ABA6B9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screenshot of a computer program&#10;&#10;AI-generated content may be incorrect.">
            <a:extLst>
              <a:ext uri="{FF2B5EF4-FFF2-40B4-BE49-F238E27FC236}">
                <a16:creationId xmlns:a16="http://schemas.microsoft.com/office/drawing/2014/main" id="{CBBDECE3-5042-A18B-924A-C0959810C001}"/>
              </a:ext>
            </a:extLst>
          </p:cNvPr>
          <p:cNvPicPr>
            <a:picLocks noChangeAspect="1"/>
          </p:cNvPicPr>
          <p:nvPr/>
        </p:nvPicPr>
        <p:blipFill>
          <a:blip r:embed="rId2"/>
          <a:stretch>
            <a:fillRect/>
          </a:stretch>
        </p:blipFill>
        <p:spPr>
          <a:xfrm>
            <a:off x="643467" y="659796"/>
            <a:ext cx="5294716" cy="5538405"/>
          </a:xfrm>
          <a:prstGeom prst="rect">
            <a:avLst/>
          </a:prstGeom>
        </p:spPr>
      </p:pic>
      <p:cxnSp>
        <p:nvCxnSpPr>
          <p:cNvPr id="15" name="Straight Connector 14">
            <a:extLst>
              <a:ext uri="{FF2B5EF4-FFF2-40B4-BE49-F238E27FC236}">
                <a16:creationId xmlns:a16="http://schemas.microsoft.com/office/drawing/2014/main" id="{8C730EAB-A532-4295-A302-FB4B90DB9F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79958" y="1143000"/>
            <a:ext cx="0" cy="4572000"/>
          </a:xfrm>
          <a:prstGeom prst="line">
            <a:avLst/>
          </a:prstGeom>
          <a:ln>
            <a:solidFill>
              <a:srgbClr val="4E4E4E"/>
            </a:solidFill>
          </a:ln>
        </p:spPr>
        <p:style>
          <a:lnRef idx="1">
            <a:schemeClr val="accent1"/>
          </a:lnRef>
          <a:fillRef idx="0">
            <a:schemeClr val="accent1"/>
          </a:fillRef>
          <a:effectRef idx="0">
            <a:schemeClr val="accent1"/>
          </a:effectRef>
          <a:fontRef idx="minor">
            <a:schemeClr val="tx1"/>
          </a:fontRef>
        </p:style>
      </p:cxnSp>
      <p:pic>
        <p:nvPicPr>
          <p:cNvPr id="4" name="Picture 3" descr="A screenshot of a computer&#10;&#10;AI-generated content may be incorrect.">
            <a:extLst>
              <a:ext uri="{FF2B5EF4-FFF2-40B4-BE49-F238E27FC236}">
                <a16:creationId xmlns:a16="http://schemas.microsoft.com/office/drawing/2014/main" id="{1D50FB8F-E656-ABEC-D480-E6A9871D3EC2}"/>
              </a:ext>
            </a:extLst>
          </p:cNvPr>
          <p:cNvPicPr>
            <a:picLocks noChangeAspect="1"/>
          </p:cNvPicPr>
          <p:nvPr/>
        </p:nvPicPr>
        <p:blipFill>
          <a:blip r:embed="rId3"/>
          <a:stretch>
            <a:fillRect/>
          </a:stretch>
        </p:blipFill>
        <p:spPr>
          <a:xfrm>
            <a:off x="6253817" y="659798"/>
            <a:ext cx="5294715" cy="5538404"/>
          </a:xfrm>
          <a:prstGeom prst="rect">
            <a:avLst/>
          </a:prstGeom>
        </p:spPr>
      </p:pic>
    </p:spTree>
    <p:extLst>
      <p:ext uri="{BB962C8B-B14F-4D97-AF65-F5344CB8AC3E}">
        <p14:creationId xmlns:p14="http://schemas.microsoft.com/office/powerpoint/2010/main" val="219823068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C66C94-9647-D98F-8B83-327D618CB87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264A419-B9DD-A192-C095-514B6F6322D4}"/>
              </a:ext>
            </a:extLst>
          </p:cNvPr>
          <p:cNvSpPr>
            <a:spLocks noGrp="1"/>
          </p:cNvSpPr>
          <p:nvPr>
            <p:ph type="title"/>
          </p:nvPr>
        </p:nvSpPr>
        <p:spPr/>
        <p:txBody>
          <a:bodyPr/>
          <a:lstStyle/>
          <a:p>
            <a:r>
              <a:rPr lang="en-US" dirty="0"/>
              <a:t>Comparison Register</a:t>
            </a:r>
          </a:p>
        </p:txBody>
      </p:sp>
    </p:spTree>
    <p:extLst>
      <p:ext uri="{BB962C8B-B14F-4D97-AF65-F5344CB8AC3E}">
        <p14:creationId xmlns:p14="http://schemas.microsoft.com/office/powerpoint/2010/main" val="420936076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DA95F5-719E-69FB-9E69-2BAA85B01F9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9B89084-A673-19FC-3B03-BB5AFC6A146E}"/>
              </a:ext>
            </a:extLst>
          </p:cNvPr>
          <p:cNvSpPr>
            <a:spLocks noGrp="1"/>
          </p:cNvSpPr>
          <p:nvPr>
            <p:ph type="title"/>
          </p:nvPr>
        </p:nvSpPr>
        <p:spPr/>
        <p:txBody>
          <a:bodyPr/>
          <a:lstStyle/>
          <a:p>
            <a:r>
              <a:rPr lang="en-US" dirty="0"/>
              <a:t>Low level language</a:t>
            </a:r>
          </a:p>
        </p:txBody>
      </p:sp>
      <p:sp>
        <p:nvSpPr>
          <p:cNvPr id="3" name="Content Placeholder 2">
            <a:extLst>
              <a:ext uri="{FF2B5EF4-FFF2-40B4-BE49-F238E27FC236}">
                <a16:creationId xmlns:a16="http://schemas.microsoft.com/office/drawing/2014/main" id="{388B9601-654E-4BFD-1A18-5089B449D459}"/>
              </a:ext>
            </a:extLst>
          </p:cNvPr>
          <p:cNvSpPr>
            <a:spLocks noGrp="1"/>
          </p:cNvSpPr>
          <p:nvPr>
            <p:ph idx="1"/>
          </p:nvPr>
        </p:nvSpPr>
        <p:spPr/>
        <p:txBody>
          <a:bodyPr/>
          <a:lstStyle/>
          <a:p>
            <a:r>
              <a:rPr lang="en-US" dirty="0"/>
              <a:t>What is a jump instruction  - there is no if-then-else</a:t>
            </a:r>
          </a:p>
          <a:p>
            <a:r>
              <a:rPr lang="en-US" dirty="0"/>
              <a:t>There is no for or while loops  - there is only compare and conditionally jump</a:t>
            </a:r>
          </a:p>
        </p:txBody>
      </p:sp>
    </p:spTree>
    <p:extLst>
      <p:ext uri="{BB962C8B-B14F-4D97-AF65-F5344CB8AC3E}">
        <p14:creationId xmlns:p14="http://schemas.microsoft.com/office/powerpoint/2010/main" val="21079572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378">
          <a:extLst>
            <a:ext uri="{FF2B5EF4-FFF2-40B4-BE49-F238E27FC236}">
              <a16:creationId xmlns:a16="http://schemas.microsoft.com/office/drawing/2014/main" id="{7D4DE4FA-AE90-9CFD-8A6F-749DB2E54F71}"/>
            </a:ext>
          </a:extLst>
        </p:cNvPr>
        <p:cNvGrpSpPr/>
        <p:nvPr/>
      </p:nvGrpSpPr>
      <p:grpSpPr>
        <a:xfrm>
          <a:off x="0" y="0"/>
          <a:ext cx="0" cy="0"/>
          <a:chOff x="0" y="0"/>
          <a:chExt cx="0" cy="0"/>
        </a:xfrm>
      </p:grpSpPr>
      <p:sp>
        <p:nvSpPr>
          <p:cNvPr id="379" name="Shape 379">
            <a:extLst>
              <a:ext uri="{FF2B5EF4-FFF2-40B4-BE49-F238E27FC236}">
                <a16:creationId xmlns:a16="http://schemas.microsoft.com/office/drawing/2014/main" id="{F27C2F62-3E09-D8ED-4EF6-DE6CEDE9FB9B}"/>
              </a:ext>
            </a:extLst>
          </p:cNvPr>
          <p:cNvSpPr txBox="1"/>
          <p:nvPr/>
        </p:nvSpPr>
        <p:spPr>
          <a:xfrm>
            <a:off x="4572001" y="985328"/>
            <a:ext cx="2590799" cy="4867274"/>
          </a:xfrm>
          <a:prstGeom prst="rect">
            <a:avLst/>
          </a:prstGeom>
          <a:noFill/>
          <a:ln w="76200" cap="rnd" cmpd="sng">
            <a:solidFill>
              <a:srgbClr val="00FFFF"/>
            </a:solidFill>
            <a:prstDash val="solid"/>
            <a:miter/>
            <a:headEnd type="none" w="med" len="med"/>
            <a:tailEnd type="none" w="med" len="med"/>
          </a:ln>
        </p:spPr>
        <p:txBody>
          <a:bodyPr lIns="0" tIns="0" rIns="0" bIns="0" anchor="t" anchorCtr="0">
            <a:noAutofit/>
          </a:bodyPr>
          <a:lstStyle/>
          <a:p>
            <a:pPr>
              <a:spcBef>
                <a:spcPts val="750"/>
              </a:spcBef>
              <a:buClr>
                <a:srgbClr val="FF00FF"/>
              </a:buClr>
              <a:buSzPct val="25000"/>
            </a:pPr>
            <a:r>
              <a:rPr lang="en-US" sz="2400">
                <a:solidFill>
                  <a:srgbClr val="00FFFF"/>
                </a:solidFill>
                <a:latin typeface="Arial" charset="0"/>
                <a:ea typeface="Arial" charset="0"/>
                <a:cs typeface="Arial" charset="0"/>
                <a:sym typeface="Cabin"/>
              </a:rPr>
              <a:t>  Software</a:t>
            </a:r>
          </a:p>
        </p:txBody>
      </p:sp>
      <p:sp>
        <p:nvSpPr>
          <p:cNvPr id="380" name="Shape 380">
            <a:extLst>
              <a:ext uri="{FF2B5EF4-FFF2-40B4-BE49-F238E27FC236}">
                <a16:creationId xmlns:a16="http://schemas.microsoft.com/office/drawing/2014/main" id="{FC0F161D-E0BA-7CD5-600D-45FB3CC2B2D7}"/>
              </a:ext>
            </a:extLst>
          </p:cNvPr>
          <p:cNvSpPr txBox="1"/>
          <p:nvPr/>
        </p:nvSpPr>
        <p:spPr>
          <a:xfrm>
            <a:off x="2124076" y="1547303"/>
            <a:ext cx="1638299" cy="16382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Input</a:t>
            </a:r>
          </a:p>
          <a:p>
            <a:pPr algn="ctr">
              <a:buClr>
                <a:schemeClr val="lt1"/>
              </a:buClr>
              <a:buSzPct val="25000"/>
            </a:pPr>
            <a:r>
              <a:rPr lang="en-US" sz="2400">
                <a:solidFill>
                  <a:schemeClr val="lt1"/>
                </a:solidFill>
                <a:latin typeface="Arial" charset="0"/>
                <a:ea typeface="Arial" charset="0"/>
                <a:cs typeface="Arial" charset="0"/>
                <a:sym typeface="Cabin"/>
              </a:rPr>
              <a:t>and Output</a:t>
            </a:r>
          </a:p>
          <a:p>
            <a:pPr algn="ctr">
              <a:buClr>
                <a:schemeClr val="lt1"/>
              </a:buClr>
              <a:buSzPct val="25000"/>
            </a:pPr>
            <a:r>
              <a:rPr lang="en-US" sz="2400">
                <a:solidFill>
                  <a:schemeClr val="lt1"/>
                </a:solidFill>
                <a:latin typeface="Arial" charset="0"/>
                <a:ea typeface="Arial" charset="0"/>
                <a:cs typeface="Arial" charset="0"/>
                <a:sym typeface="Cabin"/>
              </a:rPr>
              <a:t>Devices</a:t>
            </a:r>
          </a:p>
        </p:txBody>
      </p:sp>
      <p:sp>
        <p:nvSpPr>
          <p:cNvPr id="381" name="Shape 381">
            <a:extLst>
              <a:ext uri="{FF2B5EF4-FFF2-40B4-BE49-F238E27FC236}">
                <a16:creationId xmlns:a16="http://schemas.microsoft.com/office/drawing/2014/main" id="{579D48D5-8C19-EA31-FDA6-812A769FB074}"/>
              </a:ext>
            </a:extLst>
          </p:cNvPr>
          <p:cNvSpPr txBox="1"/>
          <p:nvPr/>
        </p:nvSpPr>
        <p:spPr>
          <a:xfrm>
            <a:off x="5048251" y="1623503"/>
            <a:ext cx="1600199" cy="14858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Central</a:t>
            </a:r>
          </a:p>
          <a:p>
            <a:pPr algn="ctr">
              <a:buClr>
                <a:schemeClr val="lt1"/>
              </a:buClr>
              <a:buSzPct val="25000"/>
            </a:pPr>
            <a:r>
              <a:rPr lang="en-US" sz="2400">
                <a:solidFill>
                  <a:schemeClr val="lt1"/>
                </a:solidFill>
                <a:latin typeface="Arial" charset="0"/>
                <a:ea typeface="Arial" charset="0"/>
                <a:cs typeface="Arial" charset="0"/>
                <a:sym typeface="Cabin"/>
              </a:rPr>
              <a:t>Processing</a:t>
            </a:r>
          </a:p>
          <a:p>
            <a:pPr algn="ctr">
              <a:buClr>
                <a:schemeClr val="lt1"/>
              </a:buClr>
              <a:buSzPct val="25000"/>
            </a:pPr>
            <a:r>
              <a:rPr lang="en-US" sz="2400">
                <a:solidFill>
                  <a:schemeClr val="lt1"/>
                </a:solidFill>
                <a:latin typeface="Arial" charset="0"/>
                <a:ea typeface="Arial" charset="0"/>
                <a:cs typeface="Arial" charset="0"/>
                <a:sym typeface="Cabin"/>
              </a:rPr>
              <a:t>Unit</a:t>
            </a:r>
          </a:p>
        </p:txBody>
      </p:sp>
      <p:sp>
        <p:nvSpPr>
          <p:cNvPr id="382" name="Shape 382">
            <a:extLst>
              <a:ext uri="{FF2B5EF4-FFF2-40B4-BE49-F238E27FC236}">
                <a16:creationId xmlns:a16="http://schemas.microsoft.com/office/drawing/2014/main" id="{BEC2A3B4-3255-A605-6884-6357781E4631}"/>
              </a:ext>
            </a:extLst>
          </p:cNvPr>
          <p:cNvSpPr txBox="1"/>
          <p:nvPr/>
        </p:nvSpPr>
        <p:spPr>
          <a:xfrm>
            <a:off x="5048250" y="3899978"/>
            <a:ext cx="1628775" cy="16001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Main</a:t>
            </a:r>
          </a:p>
          <a:p>
            <a:pPr algn="ctr">
              <a:buClr>
                <a:schemeClr val="lt1"/>
              </a:buClr>
              <a:buSzPct val="25000"/>
            </a:pPr>
            <a:r>
              <a:rPr lang="en-US" sz="2400">
                <a:solidFill>
                  <a:schemeClr val="lt1"/>
                </a:solidFill>
                <a:latin typeface="Arial" charset="0"/>
                <a:ea typeface="Arial" charset="0"/>
                <a:cs typeface="Arial" charset="0"/>
                <a:sym typeface="Cabin"/>
              </a:rPr>
              <a:t>Memory</a:t>
            </a:r>
          </a:p>
        </p:txBody>
      </p:sp>
      <p:sp>
        <p:nvSpPr>
          <p:cNvPr id="383" name="Shape 383">
            <a:extLst>
              <a:ext uri="{FF2B5EF4-FFF2-40B4-BE49-F238E27FC236}">
                <a16:creationId xmlns:a16="http://schemas.microsoft.com/office/drawing/2014/main" id="{BD0C38DB-60EB-1C70-35B9-FAE4F3AF2CAD}"/>
              </a:ext>
            </a:extLst>
          </p:cNvPr>
          <p:cNvSpPr txBox="1"/>
          <p:nvPr/>
        </p:nvSpPr>
        <p:spPr>
          <a:xfrm>
            <a:off x="8448676" y="2528378"/>
            <a:ext cx="1638299" cy="16382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Secondary</a:t>
            </a:r>
          </a:p>
          <a:p>
            <a:pPr algn="ctr">
              <a:buClr>
                <a:schemeClr val="lt1"/>
              </a:buClr>
              <a:buSzPct val="25000"/>
            </a:pPr>
            <a:r>
              <a:rPr lang="en-US" sz="2400">
                <a:solidFill>
                  <a:schemeClr val="lt1"/>
                </a:solidFill>
                <a:latin typeface="Arial" charset="0"/>
                <a:ea typeface="Arial" charset="0"/>
                <a:cs typeface="Arial" charset="0"/>
                <a:sym typeface="Cabin"/>
              </a:rPr>
              <a:t>Memory</a:t>
            </a:r>
          </a:p>
        </p:txBody>
      </p:sp>
      <p:cxnSp>
        <p:nvCxnSpPr>
          <p:cNvPr id="384" name="Shape 384">
            <a:extLst>
              <a:ext uri="{FF2B5EF4-FFF2-40B4-BE49-F238E27FC236}">
                <a16:creationId xmlns:a16="http://schemas.microsoft.com/office/drawing/2014/main" id="{3D05F8F3-43E2-FCBF-3576-DFD80B56B331}"/>
              </a:ext>
            </a:extLst>
          </p:cNvPr>
          <p:cNvCxnSpPr/>
          <p:nvPr/>
        </p:nvCxnSpPr>
        <p:spPr>
          <a:xfrm flipH="1">
            <a:off x="3773089" y="2392647"/>
            <a:ext cx="794147" cy="13096"/>
          </a:xfrm>
          <a:prstGeom prst="straightConnector1">
            <a:avLst/>
          </a:prstGeom>
          <a:noFill/>
          <a:ln w="88900" cap="rnd" cmpd="sng">
            <a:solidFill>
              <a:srgbClr val="FFFF00"/>
            </a:solidFill>
            <a:prstDash val="solid"/>
            <a:miter/>
            <a:headEnd type="stealth" w="med" len="med"/>
            <a:tailEnd type="stealth" w="med" len="med"/>
          </a:ln>
        </p:spPr>
      </p:cxnSp>
      <p:cxnSp>
        <p:nvCxnSpPr>
          <p:cNvPr id="385" name="Shape 385">
            <a:extLst>
              <a:ext uri="{FF2B5EF4-FFF2-40B4-BE49-F238E27FC236}">
                <a16:creationId xmlns:a16="http://schemas.microsoft.com/office/drawing/2014/main" id="{39AA0EBF-556A-FE30-6D8D-621FD6E697BF}"/>
              </a:ext>
            </a:extLst>
          </p:cNvPr>
          <p:cNvCxnSpPr/>
          <p:nvPr/>
        </p:nvCxnSpPr>
        <p:spPr>
          <a:xfrm rot="10800000">
            <a:off x="5543550" y="3130833"/>
            <a:ext cx="0" cy="728663"/>
          </a:xfrm>
          <a:prstGeom prst="straightConnector1">
            <a:avLst/>
          </a:prstGeom>
          <a:noFill/>
          <a:ln w="88900" cap="rnd" cmpd="sng">
            <a:solidFill>
              <a:srgbClr val="FFFF00"/>
            </a:solidFill>
            <a:prstDash val="solid"/>
            <a:miter/>
            <a:headEnd type="stealth" w="med" len="med"/>
            <a:tailEnd type="none" w="med" len="med"/>
          </a:ln>
        </p:spPr>
      </p:cxnSp>
      <p:cxnSp>
        <p:nvCxnSpPr>
          <p:cNvPr id="386" name="Shape 386">
            <a:extLst>
              <a:ext uri="{FF2B5EF4-FFF2-40B4-BE49-F238E27FC236}">
                <a16:creationId xmlns:a16="http://schemas.microsoft.com/office/drawing/2014/main" id="{2C205B8A-9B85-1E2C-8238-229AF225274A}"/>
              </a:ext>
            </a:extLst>
          </p:cNvPr>
          <p:cNvCxnSpPr/>
          <p:nvPr/>
        </p:nvCxnSpPr>
        <p:spPr>
          <a:xfrm>
            <a:off x="6259115" y="3143930"/>
            <a:ext cx="0" cy="689372"/>
          </a:xfrm>
          <a:prstGeom prst="straightConnector1">
            <a:avLst/>
          </a:prstGeom>
          <a:noFill/>
          <a:ln w="88900" cap="rnd" cmpd="sng">
            <a:solidFill>
              <a:srgbClr val="FFFF00"/>
            </a:solidFill>
            <a:prstDash val="solid"/>
            <a:miter/>
            <a:headEnd type="stealth" w="med" len="med"/>
            <a:tailEnd type="none" w="med" len="med"/>
          </a:ln>
        </p:spPr>
      </p:cxnSp>
      <p:cxnSp>
        <p:nvCxnSpPr>
          <p:cNvPr id="387" name="Shape 387">
            <a:extLst>
              <a:ext uri="{FF2B5EF4-FFF2-40B4-BE49-F238E27FC236}">
                <a16:creationId xmlns:a16="http://schemas.microsoft.com/office/drawing/2014/main" id="{E921F569-E046-0518-9A46-6A714DA5E469}"/>
              </a:ext>
            </a:extLst>
          </p:cNvPr>
          <p:cNvCxnSpPr/>
          <p:nvPr/>
        </p:nvCxnSpPr>
        <p:spPr>
          <a:xfrm flipH="1">
            <a:off x="7241382" y="2860562"/>
            <a:ext cx="1171574" cy="13096"/>
          </a:xfrm>
          <a:prstGeom prst="straightConnector1">
            <a:avLst/>
          </a:prstGeom>
          <a:noFill/>
          <a:ln w="88900" cap="rnd" cmpd="sng">
            <a:solidFill>
              <a:srgbClr val="FFFF00"/>
            </a:solidFill>
            <a:prstDash val="solid"/>
            <a:miter/>
            <a:headEnd type="stealth" w="med" len="med"/>
            <a:tailEnd type="none" w="med" len="med"/>
          </a:ln>
        </p:spPr>
      </p:cxnSp>
      <p:cxnSp>
        <p:nvCxnSpPr>
          <p:cNvPr id="388" name="Shape 388">
            <a:extLst>
              <a:ext uri="{FF2B5EF4-FFF2-40B4-BE49-F238E27FC236}">
                <a16:creationId xmlns:a16="http://schemas.microsoft.com/office/drawing/2014/main" id="{9C346725-4B05-FA99-020E-DCD7AD80B794}"/>
              </a:ext>
            </a:extLst>
          </p:cNvPr>
          <p:cNvCxnSpPr/>
          <p:nvPr/>
        </p:nvCxnSpPr>
        <p:spPr>
          <a:xfrm>
            <a:off x="7215187" y="3614228"/>
            <a:ext cx="1184672" cy="0"/>
          </a:xfrm>
          <a:prstGeom prst="straightConnector1">
            <a:avLst/>
          </a:prstGeom>
          <a:noFill/>
          <a:ln w="88900" cap="rnd" cmpd="sng">
            <a:solidFill>
              <a:srgbClr val="FFFF00"/>
            </a:solidFill>
            <a:prstDash val="solid"/>
            <a:miter/>
            <a:headEnd type="stealth" w="med" len="med"/>
            <a:tailEnd type="none" w="med" len="med"/>
          </a:ln>
        </p:spPr>
      </p:cxnSp>
      <p:sp>
        <p:nvSpPr>
          <p:cNvPr id="389" name="Shape 389">
            <a:extLst>
              <a:ext uri="{FF2B5EF4-FFF2-40B4-BE49-F238E27FC236}">
                <a16:creationId xmlns:a16="http://schemas.microsoft.com/office/drawing/2014/main" id="{DEBADDC2-08C3-EA58-75CA-9CF044460AD1}"/>
              </a:ext>
            </a:extLst>
          </p:cNvPr>
          <p:cNvSpPr txBox="1"/>
          <p:nvPr/>
        </p:nvSpPr>
        <p:spPr>
          <a:xfrm>
            <a:off x="9328546" y="723390"/>
            <a:ext cx="1539477" cy="857250"/>
          </a:xfrm>
          <a:prstGeom prst="rect">
            <a:avLst/>
          </a:prstGeom>
          <a:noFill/>
          <a:ln>
            <a:noFill/>
          </a:ln>
        </p:spPr>
        <p:txBody>
          <a:bodyPr lIns="0" tIns="0" rIns="0" bIns="0" anchor="ctr" anchorCtr="0">
            <a:noAutofit/>
          </a:bodyPr>
          <a:lstStyle/>
          <a:p>
            <a:pPr algn="ctr">
              <a:buClr>
                <a:schemeClr val="lt1"/>
              </a:buClr>
              <a:buSzPct val="25000"/>
            </a:pPr>
            <a:r>
              <a:rPr lang="en-US" sz="2700">
                <a:solidFill>
                  <a:schemeClr val="lt1"/>
                </a:solidFill>
                <a:latin typeface="Arial" charset="0"/>
                <a:ea typeface="Arial" charset="0"/>
                <a:cs typeface="Arial" charset="0"/>
                <a:sym typeface="Cabin"/>
              </a:rPr>
              <a:t>Generic</a:t>
            </a:r>
          </a:p>
          <a:p>
            <a:pPr algn="ctr">
              <a:buClr>
                <a:schemeClr val="lt1"/>
              </a:buClr>
              <a:buSzPct val="25000"/>
            </a:pPr>
            <a:r>
              <a:rPr lang="en-US" sz="2700">
                <a:solidFill>
                  <a:schemeClr val="lt1"/>
                </a:solidFill>
                <a:latin typeface="Arial" charset="0"/>
                <a:ea typeface="Arial" charset="0"/>
                <a:cs typeface="Arial" charset="0"/>
                <a:sym typeface="Cabin"/>
              </a:rPr>
              <a:t>Computer</a:t>
            </a:r>
          </a:p>
        </p:txBody>
      </p:sp>
      <p:sp>
        <p:nvSpPr>
          <p:cNvPr id="390" name="Shape 390">
            <a:extLst>
              <a:ext uri="{FF2B5EF4-FFF2-40B4-BE49-F238E27FC236}">
                <a16:creationId xmlns:a16="http://schemas.microsoft.com/office/drawing/2014/main" id="{91BA6577-6D5A-C076-5EAB-0ABF839DF54E}"/>
              </a:ext>
            </a:extLst>
          </p:cNvPr>
          <p:cNvSpPr/>
          <p:nvPr/>
        </p:nvSpPr>
        <p:spPr>
          <a:xfrm>
            <a:off x="6886575" y="832928"/>
            <a:ext cx="1352550" cy="952500"/>
          </a:xfrm>
          <a:prstGeom prst="wedgeEllipseCallout">
            <a:avLst>
              <a:gd name="adj1" fmla="val -64148"/>
              <a:gd name="adj2" fmla="val 74451"/>
            </a:avLst>
          </a:prstGeom>
          <a:blipFill rotWithShape="1">
            <a:blip r:embed="rId3">
              <a:alphaModFix/>
            </a:blip>
            <a:tile tx="0" ty="0" sx="100000" sy="100000" flip="none" algn="tl"/>
          </a:blipFill>
          <a:ln>
            <a:noFill/>
          </a:ln>
        </p:spPr>
        <p:txBody>
          <a:bodyPr lIns="0" tIns="0" rIns="0" bIns="0" anchor="ctr" anchorCtr="0">
            <a:noAutofit/>
          </a:bodyPr>
          <a:lstStyle/>
          <a:p>
            <a:pPr algn="ctr">
              <a:buClr>
                <a:srgbClr val="000000"/>
              </a:buClr>
              <a:buSzPct val="25000"/>
            </a:pPr>
            <a:r>
              <a:rPr lang="en-US" sz="1950" dirty="0">
                <a:solidFill>
                  <a:srgbClr val="000000"/>
                </a:solidFill>
                <a:latin typeface="Arial" charset="0"/>
                <a:ea typeface="Arial" charset="0"/>
                <a:cs typeface="Arial" charset="0"/>
                <a:sym typeface="Cabin"/>
              </a:rPr>
              <a:t>What</a:t>
            </a:r>
          </a:p>
          <a:p>
            <a:pPr algn="ctr">
              <a:buClr>
                <a:srgbClr val="000000"/>
              </a:buClr>
              <a:buSzPct val="25000"/>
            </a:pPr>
            <a:r>
              <a:rPr lang="en-US" sz="1950" dirty="0">
                <a:solidFill>
                  <a:srgbClr val="000000"/>
                </a:solidFill>
                <a:latin typeface="Arial" charset="0"/>
                <a:ea typeface="Arial" charset="0"/>
                <a:cs typeface="Arial" charset="0"/>
                <a:sym typeface="Cabin"/>
              </a:rPr>
              <a:t>Next?</a:t>
            </a:r>
          </a:p>
        </p:txBody>
      </p:sp>
      <p:pic>
        <p:nvPicPr>
          <p:cNvPr id="391" name="Shape 391" descr="A stick figure of a human alluding to the fact that our input is in the form of a program which we write and is loaded in to the main memory for execution.">
            <a:extLst>
              <a:ext uri="{FF2B5EF4-FFF2-40B4-BE49-F238E27FC236}">
                <a16:creationId xmlns:a16="http://schemas.microsoft.com/office/drawing/2014/main" id="{A97F28EC-7D2F-9199-62A9-B38EBF58B464}"/>
              </a:ext>
            </a:extLst>
          </p:cNvPr>
          <p:cNvPicPr preferRelativeResize="0"/>
          <p:nvPr/>
        </p:nvPicPr>
        <p:blipFill rotWithShape="1">
          <a:blip r:embed="rId4">
            <a:alphaModFix/>
          </a:blip>
          <a:srcRect/>
          <a:stretch/>
        </p:blipFill>
        <p:spPr>
          <a:xfrm>
            <a:off x="5161358" y="4080952"/>
            <a:ext cx="342900" cy="486965"/>
          </a:xfrm>
          <a:prstGeom prst="rect">
            <a:avLst/>
          </a:prstGeom>
          <a:noFill/>
          <a:ln>
            <a:noFill/>
          </a:ln>
        </p:spPr>
      </p:pic>
      <p:sp>
        <p:nvSpPr>
          <p:cNvPr id="16" name="Shape 407">
            <a:extLst>
              <a:ext uri="{FF2B5EF4-FFF2-40B4-BE49-F238E27FC236}">
                <a16:creationId xmlns:a16="http://schemas.microsoft.com/office/drawing/2014/main" id="{A3FA041A-20DB-981E-DAF6-576B851566CF}"/>
              </a:ext>
            </a:extLst>
          </p:cNvPr>
          <p:cNvSpPr txBox="1"/>
          <p:nvPr/>
        </p:nvSpPr>
        <p:spPr>
          <a:xfrm>
            <a:off x="9482138" y="5072063"/>
            <a:ext cx="1628775" cy="857250"/>
          </a:xfrm>
          <a:prstGeom prst="rect">
            <a:avLst/>
          </a:prstGeom>
          <a:noFill/>
          <a:ln>
            <a:noFill/>
          </a:ln>
        </p:spPr>
        <p:txBody>
          <a:bodyPr lIns="0" tIns="0" rIns="0" bIns="0" anchor="ctr" anchorCtr="0">
            <a:noAutofit/>
          </a:bodyPr>
          <a:lstStyle/>
          <a:p>
            <a:pPr algn="ctr">
              <a:buClr>
                <a:srgbClr val="008080"/>
              </a:buClr>
              <a:buSzPct val="25000"/>
            </a:pPr>
            <a:r>
              <a:rPr lang="en-US" sz="2700">
                <a:solidFill>
                  <a:schemeClr val="accent4"/>
                </a:solidFill>
                <a:latin typeface="Arial" charset="0"/>
                <a:ea typeface="Arial" charset="0"/>
                <a:cs typeface="Arial" charset="0"/>
                <a:sym typeface="Cabin"/>
              </a:rPr>
              <a:t>Machine</a:t>
            </a:r>
          </a:p>
          <a:p>
            <a:pPr algn="ctr">
              <a:buClr>
                <a:srgbClr val="008080"/>
              </a:buClr>
              <a:buSzPct val="25000"/>
            </a:pPr>
            <a:r>
              <a:rPr lang="en-US" sz="2700">
                <a:solidFill>
                  <a:schemeClr val="accent4"/>
                </a:solidFill>
                <a:latin typeface="Arial" charset="0"/>
                <a:ea typeface="Arial" charset="0"/>
                <a:cs typeface="Arial" charset="0"/>
                <a:sym typeface="Cabin"/>
              </a:rPr>
              <a:t>Language</a:t>
            </a:r>
          </a:p>
        </p:txBody>
      </p:sp>
      <p:sp>
        <p:nvSpPr>
          <p:cNvPr id="17" name="Shape 410">
            <a:extLst>
              <a:ext uri="{FF2B5EF4-FFF2-40B4-BE49-F238E27FC236}">
                <a16:creationId xmlns:a16="http://schemas.microsoft.com/office/drawing/2014/main" id="{E5C2F4CA-1609-C240-5608-DD3A92B002DB}"/>
              </a:ext>
            </a:extLst>
          </p:cNvPr>
          <p:cNvSpPr/>
          <p:nvPr/>
        </p:nvSpPr>
        <p:spPr>
          <a:xfrm>
            <a:off x="5753101" y="2971800"/>
            <a:ext cx="2076449" cy="952500"/>
          </a:xfrm>
          <a:prstGeom prst="wedgeEllipseCallout">
            <a:avLst>
              <a:gd name="adj1" fmla="val -23159"/>
              <a:gd name="adj2" fmla="val 71986"/>
            </a:avLst>
          </a:prstGeom>
          <a:solidFill>
            <a:schemeClr val="tx1">
              <a:lumMod val="75000"/>
            </a:schemeClr>
          </a:solidFill>
          <a:ln w="50800" cap="rnd" cmpd="sng">
            <a:solidFill>
              <a:srgbClr val="FF9900"/>
            </a:solidFill>
            <a:prstDash val="solid"/>
            <a:miter/>
            <a:headEnd type="none" w="med" len="med"/>
            <a:tailEnd type="none" w="med" len="med"/>
          </a:ln>
        </p:spPr>
        <p:txBody>
          <a:bodyPr lIns="0" tIns="0" rIns="0" bIns="0" anchor="ctr" anchorCtr="0">
            <a:noAutofit/>
          </a:bodyPr>
          <a:lstStyle/>
          <a:p>
            <a:pPr algn="ctr">
              <a:buClr>
                <a:srgbClr val="008080"/>
              </a:buClr>
              <a:buSzPct val="25000"/>
            </a:pPr>
            <a:r>
              <a:rPr lang="en-US" sz="1950" b="1" dirty="0">
                <a:solidFill>
                  <a:schemeClr val="accent4"/>
                </a:solidFill>
                <a:latin typeface="Courier"/>
                <a:ea typeface="Courier"/>
                <a:cs typeface="Courier"/>
                <a:sym typeface="Courier New"/>
              </a:rPr>
              <a:t>01001001</a:t>
            </a:r>
          </a:p>
          <a:p>
            <a:pPr algn="ctr">
              <a:buClr>
                <a:srgbClr val="008080"/>
              </a:buClr>
              <a:buSzPct val="25000"/>
            </a:pPr>
            <a:r>
              <a:rPr lang="en-US" sz="1950" b="1" dirty="0">
                <a:solidFill>
                  <a:schemeClr val="accent4"/>
                </a:solidFill>
                <a:latin typeface="Courier"/>
                <a:ea typeface="Courier"/>
                <a:cs typeface="Courier"/>
                <a:sym typeface="Courier New"/>
              </a:rPr>
              <a:t>00111001</a:t>
            </a:r>
          </a:p>
        </p:txBody>
      </p:sp>
      <p:sp>
        <p:nvSpPr>
          <p:cNvPr id="2" name="TextBox 1">
            <a:extLst>
              <a:ext uri="{FF2B5EF4-FFF2-40B4-BE49-F238E27FC236}">
                <a16:creationId xmlns:a16="http://schemas.microsoft.com/office/drawing/2014/main" id="{4F4ADE9D-6F05-B195-E416-43B23F767D6B}"/>
              </a:ext>
            </a:extLst>
          </p:cNvPr>
          <p:cNvSpPr txBox="1"/>
          <p:nvPr/>
        </p:nvSpPr>
        <p:spPr>
          <a:xfrm>
            <a:off x="685605" y="4343622"/>
            <a:ext cx="2876941" cy="1200329"/>
          </a:xfrm>
          <a:prstGeom prst="rect">
            <a:avLst/>
          </a:prstGeom>
          <a:noFill/>
        </p:spPr>
        <p:txBody>
          <a:bodyPr wrap="none" rtlCol="0">
            <a:spAutoFit/>
          </a:bodyPr>
          <a:lstStyle/>
          <a:p>
            <a:pPr algn="ctr"/>
            <a:r>
              <a:rPr lang="en-US" sz="2400" dirty="0">
                <a:solidFill>
                  <a:schemeClr val="bg1"/>
                </a:solidFill>
              </a:rPr>
              <a:t>Python for Everybody</a:t>
            </a:r>
          </a:p>
          <a:p>
            <a:pPr algn="ctr"/>
            <a:r>
              <a:rPr lang="en-US" sz="2400" dirty="0">
                <a:solidFill>
                  <a:schemeClr val="bg1"/>
                </a:solidFill>
              </a:rPr>
              <a:t>Chapter 1</a:t>
            </a:r>
          </a:p>
          <a:p>
            <a:pPr algn="ctr"/>
            <a:r>
              <a:rPr lang="en-US" sz="2400" dirty="0">
                <a:solidFill>
                  <a:schemeClr val="bg1"/>
                </a:solidFill>
              </a:rPr>
              <a:t>Slide 19</a:t>
            </a:r>
          </a:p>
        </p:txBody>
      </p:sp>
    </p:spTree>
    <p:extLst>
      <p:ext uri="{BB962C8B-B14F-4D97-AF65-F5344CB8AC3E}">
        <p14:creationId xmlns:p14="http://schemas.microsoft.com/office/powerpoint/2010/main" val="328786132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E0F4495-71F3-96F0-643E-4BD3EB2385AA}"/>
              </a:ext>
            </a:extLst>
          </p:cNvPr>
          <p:cNvSpPr>
            <a:spLocks noGrp="1"/>
          </p:cNvSpPr>
          <p:nvPr>
            <p:ph type="title"/>
          </p:nvPr>
        </p:nvSpPr>
        <p:spPr/>
        <p:txBody>
          <a:bodyPr/>
          <a:lstStyle/>
          <a:p>
            <a:r>
              <a:rPr lang="en-US" dirty="0"/>
              <a:t>CDC 8512 – Instruction Set</a:t>
            </a:r>
          </a:p>
        </p:txBody>
      </p:sp>
      <p:sp>
        <p:nvSpPr>
          <p:cNvPr id="4" name="Text Placeholder 3">
            <a:extLst>
              <a:ext uri="{FF2B5EF4-FFF2-40B4-BE49-F238E27FC236}">
                <a16:creationId xmlns:a16="http://schemas.microsoft.com/office/drawing/2014/main" id="{EBC5055E-A377-43FF-D040-0859288A67C8}"/>
              </a:ext>
            </a:extLst>
          </p:cNvPr>
          <p:cNvSpPr>
            <a:spLocks noGrp="1"/>
          </p:cNvSpPr>
          <p:nvPr>
            <p:ph type="body" idx="1"/>
          </p:nvPr>
        </p:nvSpPr>
        <p:spPr/>
        <p:txBody>
          <a:bodyPr/>
          <a:lstStyle/>
          <a:p>
            <a:r>
              <a:rPr lang="en-US" dirty="0"/>
              <a:t>https://www.ca4e.com/cdc8512/</a:t>
            </a:r>
            <a:r>
              <a:rPr lang="en-US" dirty="0" err="1"/>
              <a:t>documentation.html</a:t>
            </a:r>
            <a:endParaRPr lang="en-US" dirty="0"/>
          </a:p>
        </p:txBody>
      </p:sp>
    </p:spTree>
    <p:extLst>
      <p:ext uri="{BB962C8B-B14F-4D97-AF65-F5344CB8AC3E}">
        <p14:creationId xmlns:p14="http://schemas.microsoft.com/office/powerpoint/2010/main" val="30662182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720B75B-C678-54C2-92D2-396526D4DED3}"/>
              </a:ext>
            </a:extLst>
          </p:cNvPr>
          <p:cNvSpPr>
            <a:spLocks noGrp="1"/>
          </p:cNvSpPr>
          <p:nvPr>
            <p:ph type="title"/>
          </p:nvPr>
        </p:nvSpPr>
        <p:spPr>
          <a:xfrm>
            <a:off x="1349298" y="365125"/>
            <a:ext cx="10004502" cy="1325563"/>
          </a:xfrm>
        </p:spPr>
        <p:txBody>
          <a:bodyPr>
            <a:normAutofit/>
          </a:bodyPr>
          <a:lstStyle/>
          <a:p>
            <a:r>
              <a:rPr lang="en-US" dirty="0"/>
              <a:t>CDC8512 CPU Reference</a:t>
            </a:r>
          </a:p>
        </p:txBody>
      </p:sp>
      <p:pic>
        <p:nvPicPr>
          <p:cNvPr id="8" name="Picture 7" descr="A screen shot of the documentation stored at https://www.ca4e.com/tools/cdc8512/documentation.html - it is probably best viewed online as HTML is more accessible.">
            <a:hlinkClick r:id="rId3"/>
            <a:extLst>
              <a:ext uri="{FF2B5EF4-FFF2-40B4-BE49-F238E27FC236}">
                <a16:creationId xmlns:a16="http://schemas.microsoft.com/office/drawing/2014/main" id="{A042B066-7F5A-394E-1A8D-977205612A48}"/>
              </a:ext>
            </a:extLst>
          </p:cNvPr>
          <p:cNvPicPr>
            <a:picLocks noChangeAspect="1"/>
          </p:cNvPicPr>
          <p:nvPr/>
        </p:nvPicPr>
        <p:blipFill>
          <a:blip r:embed="rId4"/>
          <a:stretch>
            <a:fillRect/>
          </a:stretch>
        </p:blipFill>
        <p:spPr>
          <a:xfrm>
            <a:off x="1349298" y="1225743"/>
            <a:ext cx="9113520" cy="4950972"/>
          </a:xfrm>
          <a:prstGeom prst="rect">
            <a:avLst/>
          </a:prstGeom>
        </p:spPr>
      </p:pic>
    </p:spTree>
    <p:extLst>
      <p:ext uri="{BB962C8B-B14F-4D97-AF65-F5344CB8AC3E}">
        <p14:creationId xmlns:p14="http://schemas.microsoft.com/office/powerpoint/2010/main" val="374230211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B3D63F1-3360-6FE7-2814-BD4521630A1D}"/>
              </a:ext>
            </a:extLst>
          </p:cNvPr>
          <p:cNvSpPr>
            <a:spLocks noGrp="1"/>
          </p:cNvSpPr>
          <p:nvPr>
            <p:ph type="title"/>
          </p:nvPr>
        </p:nvSpPr>
        <p:spPr/>
        <p:txBody>
          <a:bodyPr/>
          <a:lstStyle/>
          <a:p>
            <a:r>
              <a:rPr lang="en-US" dirty="0"/>
              <a:t>Set a Register</a:t>
            </a:r>
          </a:p>
        </p:txBody>
      </p:sp>
      <p:sp>
        <p:nvSpPr>
          <p:cNvPr id="6" name="TextBox 5">
            <a:extLst>
              <a:ext uri="{FF2B5EF4-FFF2-40B4-BE49-F238E27FC236}">
                <a16:creationId xmlns:a16="http://schemas.microsoft.com/office/drawing/2014/main" id="{BA08C540-DC5B-494D-A837-A1FD91491054}"/>
              </a:ext>
            </a:extLst>
          </p:cNvPr>
          <p:cNvSpPr txBox="1"/>
          <p:nvPr/>
        </p:nvSpPr>
        <p:spPr>
          <a:xfrm>
            <a:off x="1084997" y="1690688"/>
            <a:ext cx="10515600" cy="2862322"/>
          </a:xfrm>
          <a:prstGeom prst="rect">
            <a:avLst/>
          </a:prstGeom>
          <a:noFill/>
        </p:spPr>
        <p:txBody>
          <a:bodyPr wrap="square">
            <a:spAutoFit/>
          </a:bodyPr>
          <a:lstStyle/>
          <a:p>
            <a:r>
              <a:rPr lang="en-US" dirty="0">
                <a:effectLst/>
                <a:latin typeface="Courier New" panose="02070309020205020404" pitchFamily="49" charset="0"/>
              </a:rPr>
              <a:t>SET X3, </a:t>
            </a:r>
            <a:r>
              <a:rPr lang="en-US" sz="1800" dirty="0">
                <a:latin typeface="Courier New" panose="02070309020205020404" pitchFamily="49" charset="0"/>
                <a:cs typeface="Courier New" panose="02070309020205020404" pitchFamily="49" charset="0"/>
              </a:rPr>
              <a:t>'C'</a:t>
            </a:r>
            <a:r>
              <a:rPr lang="en-US" dirty="0">
                <a:effectLst/>
                <a:latin typeface="Courier New" panose="02070309020205020404" pitchFamily="49" charset="0"/>
              </a:rPr>
              <a:t>    ; Set X3 to the value for ASCII C (67)</a:t>
            </a:r>
          </a:p>
          <a:p>
            <a:r>
              <a:rPr lang="en-US" dirty="0">
                <a:latin typeface="Courier New" panose="02070309020205020404" pitchFamily="49" charset="0"/>
              </a:rPr>
              <a:t>SET A3, 0      ; Set A3 to zero and store </a:t>
            </a:r>
            <a:r>
              <a:rPr lang="en-US" sz="1800" dirty="0">
                <a:latin typeface="Courier New" panose="02070309020205020404" pitchFamily="49" charset="0"/>
                <a:cs typeface="Courier New" panose="02070309020205020404" pitchFamily="49" charset="0"/>
              </a:rPr>
              <a:t>'C'</a:t>
            </a:r>
            <a:r>
              <a:rPr lang="en-US" dirty="0">
                <a:latin typeface="Courier New" panose="02070309020205020404" pitchFamily="49" charset="0"/>
              </a:rPr>
              <a:t> in data memory location 0x00</a:t>
            </a:r>
          </a:p>
          <a:p>
            <a:r>
              <a:rPr lang="en-US" dirty="0">
                <a:effectLst/>
                <a:latin typeface="Courier New" panose="02070309020205020404" pitchFamily="49" charset="0"/>
              </a:rPr>
              <a:t>SET </a:t>
            </a:r>
            <a:r>
              <a:rPr lang="en-US" dirty="0">
                <a:latin typeface="Courier New" panose="02070309020205020404" pitchFamily="49" charset="0"/>
              </a:rPr>
              <a:t>A1, 0      ; Set A1 to zero and load memory location 0x00 into X0</a:t>
            </a:r>
          </a:p>
          <a:p>
            <a:r>
              <a:rPr lang="en-US" dirty="0">
                <a:latin typeface="Courier New" panose="02070309020205020404" pitchFamily="49" charset="0"/>
              </a:rPr>
              <a:t>MOV X1, </a:t>
            </a:r>
            <a:r>
              <a:rPr lang="en-US" dirty="0">
                <a:effectLst/>
                <a:latin typeface="Courier New" panose="02070309020205020404" pitchFamily="49" charset="0"/>
              </a:rPr>
              <a:t>X3     ;</a:t>
            </a:r>
            <a:r>
              <a:rPr lang="en-US" dirty="0">
                <a:latin typeface="Courier New" panose="02070309020205020404" pitchFamily="49" charset="0"/>
              </a:rPr>
              <a:t> Copy X3 to X1</a:t>
            </a:r>
          </a:p>
          <a:p>
            <a:r>
              <a:rPr lang="en-US" dirty="0">
                <a:effectLst/>
                <a:latin typeface="Courier New" panose="02070309020205020404" pitchFamily="49" charset="0"/>
              </a:rPr>
              <a:t>SET A3, </a:t>
            </a:r>
            <a:r>
              <a:rPr lang="en-US" dirty="0">
                <a:latin typeface="Courier New" panose="02070309020205020404" pitchFamily="49" charset="0"/>
              </a:rPr>
              <a:t>0x01</a:t>
            </a:r>
            <a:r>
              <a:rPr lang="en-US" dirty="0">
                <a:effectLst/>
                <a:latin typeface="Courier New" panose="02070309020205020404" pitchFamily="49" charset="0"/>
              </a:rPr>
              <a:t>   ;</a:t>
            </a:r>
            <a:r>
              <a:rPr lang="en-US" dirty="0">
                <a:latin typeface="Courier New" panose="02070309020205020404" pitchFamily="49" charset="0"/>
              </a:rPr>
              <a:t> Set A3 to 1 and store </a:t>
            </a:r>
            <a:r>
              <a:rPr lang="en-US" sz="1800" dirty="0">
                <a:latin typeface="Courier New" panose="02070309020205020404" pitchFamily="49" charset="0"/>
                <a:cs typeface="Courier New" panose="02070309020205020404" pitchFamily="49" charset="0"/>
              </a:rPr>
              <a:t>'C'</a:t>
            </a:r>
            <a:r>
              <a:rPr lang="en-US" dirty="0">
                <a:latin typeface="Courier New" panose="02070309020205020404" pitchFamily="49" charset="0"/>
              </a:rPr>
              <a:t> in data memory location 0x01</a:t>
            </a:r>
          </a:p>
          <a:p>
            <a:r>
              <a:rPr lang="en-US" dirty="0">
                <a:effectLst/>
                <a:latin typeface="Courier New" panose="02070309020205020404" pitchFamily="49" charset="0"/>
              </a:rPr>
              <a:t>SET X3, 0x00   ;</a:t>
            </a:r>
            <a:r>
              <a:rPr lang="en-US" dirty="0">
                <a:latin typeface="Courier New" panose="02070309020205020404" pitchFamily="49" charset="0"/>
              </a:rPr>
              <a:t> Set X3 to zero</a:t>
            </a:r>
          </a:p>
          <a:p>
            <a:r>
              <a:rPr lang="en-US" dirty="0">
                <a:effectLst/>
                <a:latin typeface="Courier New" panose="02070309020205020404" pitchFamily="49" charset="0"/>
              </a:rPr>
              <a:t>SET A3, 0x02   ;</a:t>
            </a:r>
            <a:r>
              <a:rPr lang="en-US" dirty="0">
                <a:latin typeface="Courier New" panose="02070309020205020404" pitchFamily="49" charset="0"/>
              </a:rPr>
              <a:t> Set A3 to 0x02 and store X3 into location 0x02</a:t>
            </a:r>
          </a:p>
          <a:p>
            <a:endParaRPr lang="en-US" dirty="0">
              <a:effectLst/>
              <a:latin typeface="Courier New" panose="02070309020205020404" pitchFamily="49" charset="0"/>
            </a:endParaRPr>
          </a:p>
          <a:p>
            <a:r>
              <a:rPr lang="en-US" dirty="0">
                <a:latin typeface="Courier New" panose="02070309020205020404" pitchFamily="49" charset="0"/>
              </a:rPr>
              <a:t>; Note constants can be decimal (0-255) hexadecimal (0x00-0xff) or a single</a:t>
            </a:r>
          </a:p>
          <a:p>
            <a:r>
              <a:rPr lang="en-US" dirty="0">
                <a:latin typeface="Courier New" panose="02070309020205020404" pitchFamily="49" charset="0"/>
              </a:rPr>
              <a:t>;</a:t>
            </a:r>
            <a:r>
              <a:rPr lang="en-US" dirty="0">
                <a:effectLst/>
                <a:latin typeface="Courier New" panose="02070309020205020404" pitchFamily="49" charset="0"/>
              </a:rPr>
              <a:t> ASCII character in single quotes 'a'</a:t>
            </a:r>
          </a:p>
        </p:txBody>
      </p:sp>
    </p:spTree>
    <p:extLst>
      <p:ext uri="{BB962C8B-B14F-4D97-AF65-F5344CB8AC3E}">
        <p14:creationId xmlns:p14="http://schemas.microsoft.com/office/powerpoint/2010/main" val="308166607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B3D63F1-3360-6FE7-2814-BD4521630A1D}"/>
              </a:ext>
            </a:extLst>
          </p:cNvPr>
          <p:cNvSpPr>
            <a:spLocks noGrp="1"/>
          </p:cNvSpPr>
          <p:nvPr>
            <p:ph type="title"/>
          </p:nvPr>
        </p:nvSpPr>
        <p:spPr/>
        <p:txBody>
          <a:bodyPr/>
          <a:lstStyle/>
          <a:p>
            <a:r>
              <a:rPr lang="en-US" dirty="0"/>
              <a:t>Register Arithmetic</a:t>
            </a:r>
          </a:p>
        </p:txBody>
      </p:sp>
      <p:sp>
        <p:nvSpPr>
          <p:cNvPr id="6" name="TextBox 5">
            <a:extLst>
              <a:ext uri="{FF2B5EF4-FFF2-40B4-BE49-F238E27FC236}">
                <a16:creationId xmlns:a16="http://schemas.microsoft.com/office/drawing/2014/main" id="{BA08C540-DC5B-494D-A837-A1FD91491054}"/>
              </a:ext>
            </a:extLst>
          </p:cNvPr>
          <p:cNvSpPr txBox="1"/>
          <p:nvPr/>
        </p:nvSpPr>
        <p:spPr>
          <a:xfrm>
            <a:off x="1084997" y="1690688"/>
            <a:ext cx="10515600" cy="4524315"/>
          </a:xfrm>
          <a:prstGeom prst="rect">
            <a:avLst/>
          </a:prstGeom>
          <a:noFill/>
        </p:spPr>
        <p:txBody>
          <a:bodyPr wrap="square">
            <a:spAutoFit/>
          </a:bodyPr>
          <a:lstStyle/>
          <a:p>
            <a:r>
              <a:rPr lang="en-US" dirty="0">
                <a:latin typeface="Courier New" panose="02070309020205020404" pitchFamily="49" charset="0"/>
              </a:rPr>
              <a:t>; This will print: Hello</a:t>
            </a:r>
          </a:p>
          <a:p>
            <a:endParaRPr lang="en-US" dirty="0">
              <a:latin typeface="Courier New" panose="02070309020205020404" pitchFamily="49" charset="0"/>
            </a:endParaRPr>
          </a:p>
          <a:p>
            <a:r>
              <a:rPr lang="en-US" dirty="0">
                <a:latin typeface="Courier New" panose="02070309020205020404" pitchFamily="49" charset="0"/>
              </a:rPr>
              <a:t>SET X3, 'H'   ; Set X3 to the value for ASCII H</a:t>
            </a:r>
          </a:p>
          <a:p>
            <a:r>
              <a:rPr lang="en-US" dirty="0">
                <a:latin typeface="Courier New" panose="02070309020205020404" pitchFamily="49" charset="0"/>
              </a:rPr>
              <a:t>SET A3, 0     ; Set A3 to zero and store 'H' in data memory location 0x00</a:t>
            </a:r>
          </a:p>
          <a:p>
            <a:r>
              <a:rPr lang="en-US" dirty="0">
                <a:latin typeface="Courier New" panose="02070309020205020404" pitchFamily="49" charset="0"/>
              </a:rPr>
              <a:t>SET X3, 'e'   ; Set X3 to 'e'</a:t>
            </a:r>
          </a:p>
          <a:p>
            <a:r>
              <a:rPr lang="en-US" dirty="0">
                <a:latin typeface="Courier New" panose="02070309020205020404" pitchFamily="49" charset="0"/>
              </a:rPr>
              <a:t>INC A3        ; Add 1 to A3 and store 'e' in location 0x01</a:t>
            </a:r>
          </a:p>
          <a:p>
            <a:r>
              <a:rPr lang="en-US" dirty="0">
                <a:latin typeface="Courier New" panose="02070309020205020404" pitchFamily="49" charset="0"/>
              </a:rPr>
              <a:t>SET X3, 'l'    ; Set X3 to 'l'</a:t>
            </a:r>
          </a:p>
          <a:p>
            <a:r>
              <a:rPr lang="en-US" dirty="0">
                <a:latin typeface="Courier New" panose="02070309020205020404" pitchFamily="49" charset="0"/>
              </a:rPr>
              <a:t>ADD A3, 1     ; Add 1 to A3 and store 'l' in location 0x02</a:t>
            </a:r>
          </a:p>
          <a:p>
            <a:r>
              <a:rPr lang="en-US" dirty="0">
                <a:latin typeface="Courier New" panose="02070309020205020404" pitchFamily="49" charset="0"/>
              </a:rPr>
              <a:t>INC A3        ; Add 1 to A3 and store 'l' in location 0x03</a:t>
            </a:r>
          </a:p>
          <a:p>
            <a:r>
              <a:rPr lang="en-US" dirty="0">
                <a:latin typeface="Courier New" panose="02070309020205020404" pitchFamily="49" charset="0"/>
              </a:rPr>
              <a:t>ADD X3, 4     ; Add 4 to X3 so that it is now 'p'</a:t>
            </a:r>
          </a:p>
          <a:p>
            <a:r>
              <a:rPr lang="en-US" dirty="0">
                <a:latin typeface="Courier New" panose="02070309020205020404" pitchFamily="49" charset="0"/>
              </a:rPr>
              <a:t>DEC X3        ; Subtract 1 from X3 so that it is now 'o'</a:t>
            </a:r>
          </a:p>
          <a:p>
            <a:r>
              <a:rPr lang="en-US" dirty="0">
                <a:latin typeface="Courier New" panose="02070309020205020404" pitchFamily="49" charset="0"/>
              </a:rPr>
              <a:t>INC A3        ; Add 1 to A3 and store '0' in location 0x04</a:t>
            </a:r>
          </a:p>
          <a:p>
            <a:r>
              <a:rPr lang="en-US" dirty="0">
                <a:latin typeface="Courier New" panose="02070309020205020404" pitchFamily="49" charset="0"/>
              </a:rPr>
              <a:t>SET X3, 0     ; Set X3 to integer zero</a:t>
            </a:r>
          </a:p>
          <a:p>
            <a:r>
              <a:rPr lang="en-US" dirty="0">
                <a:latin typeface="Courier New" panose="02070309020205020404" pitchFamily="49" charset="0"/>
              </a:rPr>
              <a:t>INC A3        ; Add 1 to A3 and store integer 0 in location 0x05</a:t>
            </a:r>
          </a:p>
          <a:p>
            <a:r>
              <a:rPr lang="en-US" dirty="0">
                <a:latin typeface="Courier New" panose="02070309020205020404" pitchFamily="49" charset="0"/>
              </a:rPr>
              <a:t>PS            ; Print memory starting at data address 0 as an</a:t>
            </a:r>
          </a:p>
          <a:p>
            <a:r>
              <a:rPr lang="en-US" dirty="0">
                <a:latin typeface="Courier New" panose="02070309020205020404" pitchFamily="49" charset="0"/>
              </a:rPr>
              <a:t>              ; ASCII string, stopping when a zero is encountered</a:t>
            </a:r>
          </a:p>
        </p:txBody>
      </p:sp>
    </p:spTree>
    <p:extLst>
      <p:ext uri="{BB962C8B-B14F-4D97-AF65-F5344CB8AC3E}">
        <p14:creationId xmlns:p14="http://schemas.microsoft.com/office/powerpoint/2010/main" val="398364218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B3D63F1-3360-6FE7-2814-BD4521630A1D}"/>
              </a:ext>
            </a:extLst>
          </p:cNvPr>
          <p:cNvSpPr>
            <a:spLocks noGrp="1"/>
          </p:cNvSpPr>
          <p:nvPr>
            <p:ph type="title"/>
          </p:nvPr>
        </p:nvSpPr>
        <p:spPr/>
        <p:txBody>
          <a:bodyPr/>
          <a:lstStyle/>
          <a:p>
            <a:r>
              <a:rPr lang="en-US" dirty="0"/>
              <a:t>Comparison and Jumps</a:t>
            </a:r>
          </a:p>
        </p:txBody>
      </p:sp>
      <p:sp>
        <p:nvSpPr>
          <p:cNvPr id="6" name="TextBox 5">
            <a:extLst>
              <a:ext uri="{FF2B5EF4-FFF2-40B4-BE49-F238E27FC236}">
                <a16:creationId xmlns:a16="http://schemas.microsoft.com/office/drawing/2014/main" id="{BA08C540-DC5B-494D-A837-A1FD91491054}"/>
              </a:ext>
            </a:extLst>
          </p:cNvPr>
          <p:cNvSpPr txBox="1"/>
          <p:nvPr/>
        </p:nvSpPr>
        <p:spPr>
          <a:xfrm>
            <a:off x="1084997" y="1690688"/>
            <a:ext cx="10515600" cy="2308324"/>
          </a:xfrm>
          <a:prstGeom prst="rect">
            <a:avLst/>
          </a:prstGeom>
          <a:noFill/>
        </p:spPr>
        <p:txBody>
          <a:bodyPr wrap="square">
            <a:spAutoFit/>
          </a:bodyPr>
          <a:lstStyle/>
          <a:p>
            <a:r>
              <a:rPr lang="en-US" dirty="0">
                <a:effectLst/>
                <a:latin typeface="Courier New" panose="02070309020205020404" pitchFamily="49" charset="0"/>
              </a:rPr>
              <a:t>JP 0x12     ; Set the PC (Program Counter) to an instruction address and </a:t>
            </a:r>
          </a:p>
          <a:p>
            <a:r>
              <a:rPr lang="en-US" dirty="0">
                <a:effectLst/>
                <a:latin typeface="Courier New" panose="02070309020205020404" pitchFamily="49" charset="0"/>
              </a:rPr>
              <a:t>            ; continue execution at that address</a:t>
            </a:r>
          </a:p>
          <a:p>
            <a:endParaRPr lang="en-US" dirty="0">
              <a:effectLst/>
              <a:latin typeface="Courier New" panose="02070309020205020404" pitchFamily="49" charset="0"/>
            </a:endParaRPr>
          </a:p>
          <a:p>
            <a:r>
              <a:rPr lang="en-US" dirty="0">
                <a:effectLst/>
                <a:latin typeface="Courier New" panose="02070309020205020404" pitchFamily="49" charset="0"/>
              </a:rPr>
              <a:t>CMP X3, 42  ; Compare a register to a constant and set comparison status</a:t>
            </a:r>
          </a:p>
          <a:p>
            <a:endParaRPr lang="en-US" dirty="0">
              <a:effectLst/>
              <a:latin typeface="Courier New" panose="02070309020205020404" pitchFamily="49" charset="0"/>
            </a:endParaRPr>
          </a:p>
          <a:p>
            <a:r>
              <a:rPr lang="en-US" dirty="0">
                <a:effectLst/>
                <a:latin typeface="Courier New" panose="02070309020205020404" pitchFamily="49" charset="0"/>
              </a:rPr>
              <a:t>JE 0x12     ; Jump to the instruction addres</a:t>
            </a:r>
            <a:r>
              <a:rPr lang="en-US" dirty="0">
                <a:latin typeface="Courier New" panose="02070309020205020404" pitchFamily="49" charset="0"/>
              </a:rPr>
              <a:t>s </a:t>
            </a:r>
            <a:r>
              <a:rPr lang="en-US" dirty="0">
                <a:effectLst/>
                <a:latin typeface="Courier New" panose="02070309020205020404" pitchFamily="49" charset="0"/>
              </a:rPr>
              <a:t>if comparison status is =</a:t>
            </a:r>
          </a:p>
          <a:p>
            <a:r>
              <a:rPr lang="en-US" dirty="0">
                <a:effectLst/>
                <a:latin typeface="Courier New" panose="02070309020205020404" pitchFamily="49" charset="0"/>
              </a:rPr>
              <a:t>JG 0x12     ; Jump to the instruction addres</a:t>
            </a:r>
            <a:r>
              <a:rPr lang="en-US" dirty="0">
                <a:latin typeface="Courier New" panose="02070309020205020404" pitchFamily="49" charset="0"/>
              </a:rPr>
              <a:t>s </a:t>
            </a:r>
            <a:r>
              <a:rPr lang="en-US" dirty="0">
                <a:effectLst/>
                <a:latin typeface="Courier New" panose="02070309020205020404" pitchFamily="49" charset="0"/>
              </a:rPr>
              <a:t>if comparison status is &gt;</a:t>
            </a:r>
          </a:p>
          <a:p>
            <a:r>
              <a:rPr lang="en-US" dirty="0">
                <a:effectLst/>
                <a:latin typeface="Courier New" panose="02070309020205020404" pitchFamily="49" charset="0"/>
              </a:rPr>
              <a:t>JL 0x12     </a:t>
            </a:r>
            <a:r>
              <a:rPr lang="en-US" dirty="0">
                <a:latin typeface="Courier New" panose="02070309020205020404" pitchFamily="49" charset="0"/>
              </a:rPr>
              <a:t>;</a:t>
            </a:r>
            <a:r>
              <a:rPr lang="en-US" dirty="0">
                <a:effectLst/>
                <a:latin typeface="Courier New" panose="02070309020205020404" pitchFamily="49" charset="0"/>
              </a:rPr>
              <a:t> Jump to the instruction addres</a:t>
            </a:r>
            <a:r>
              <a:rPr lang="en-US" dirty="0">
                <a:latin typeface="Courier New" panose="02070309020205020404" pitchFamily="49" charset="0"/>
              </a:rPr>
              <a:t>s </a:t>
            </a:r>
            <a:r>
              <a:rPr lang="en-US" dirty="0">
                <a:effectLst/>
                <a:latin typeface="Courier New" panose="02070309020205020404" pitchFamily="49" charset="0"/>
              </a:rPr>
              <a:t>if comparison status is &lt;</a:t>
            </a:r>
          </a:p>
        </p:txBody>
      </p:sp>
    </p:spTree>
    <p:extLst>
      <p:ext uri="{BB962C8B-B14F-4D97-AF65-F5344CB8AC3E}">
        <p14:creationId xmlns:p14="http://schemas.microsoft.com/office/powerpoint/2010/main" val="123776354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B3D63F1-3360-6FE7-2814-BD4521630A1D}"/>
              </a:ext>
            </a:extLst>
          </p:cNvPr>
          <p:cNvSpPr>
            <a:spLocks noGrp="1"/>
          </p:cNvSpPr>
          <p:nvPr>
            <p:ph type="title"/>
          </p:nvPr>
        </p:nvSpPr>
        <p:spPr/>
        <p:txBody>
          <a:bodyPr/>
          <a:lstStyle/>
          <a:p>
            <a:r>
              <a:rPr lang="en-US" dirty="0"/>
              <a:t>Miscellaneous Instructions</a:t>
            </a:r>
          </a:p>
        </p:txBody>
      </p:sp>
      <p:sp>
        <p:nvSpPr>
          <p:cNvPr id="6" name="TextBox 5">
            <a:extLst>
              <a:ext uri="{FF2B5EF4-FFF2-40B4-BE49-F238E27FC236}">
                <a16:creationId xmlns:a16="http://schemas.microsoft.com/office/drawing/2014/main" id="{BA08C540-DC5B-494D-A837-A1FD91491054}"/>
              </a:ext>
            </a:extLst>
          </p:cNvPr>
          <p:cNvSpPr txBox="1"/>
          <p:nvPr/>
        </p:nvSpPr>
        <p:spPr>
          <a:xfrm>
            <a:off x="1359317" y="1690688"/>
            <a:ext cx="10515600" cy="1200329"/>
          </a:xfrm>
          <a:prstGeom prst="rect">
            <a:avLst/>
          </a:prstGeom>
          <a:noFill/>
        </p:spPr>
        <p:txBody>
          <a:bodyPr wrap="square">
            <a:spAutoFit/>
          </a:bodyPr>
          <a:lstStyle/>
          <a:p>
            <a:r>
              <a:rPr lang="en-US" dirty="0">
                <a:effectLst/>
                <a:latin typeface="Courier New" panose="02070309020205020404" pitchFamily="49" charset="0"/>
                <a:cs typeface="Courier New" panose="02070309020205020404" pitchFamily="49" charset="0"/>
              </a:rPr>
              <a:t>PS    # Print data area starting </a:t>
            </a:r>
            <a:r>
              <a:rPr lang="en-US" dirty="0">
                <a:latin typeface="Courier New" panose="02070309020205020404" pitchFamily="49" charset="0"/>
                <a:cs typeface="Courier New" panose="02070309020205020404" pitchFamily="49" charset="0"/>
              </a:rPr>
              <a:t>at specified data address </a:t>
            </a:r>
          </a:p>
          <a:p>
            <a:r>
              <a:rPr lang="en-US" dirty="0">
                <a:effectLst/>
                <a:latin typeface="Courier New" panose="02070309020205020404" pitchFamily="49" charset="0"/>
                <a:cs typeface="Courier New" panose="02070309020205020404" pitchFamily="49" charset="0"/>
              </a:rPr>
              <a:t>      # stopping when an integer 0 byte is encountered</a:t>
            </a:r>
          </a:p>
          <a:p>
            <a:endParaRPr lang="en-US" dirty="0">
              <a:effectLst/>
              <a:latin typeface="Courier New" panose="02070309020205020404" pitchFamily="49" charset="0"/>
              <a:cs typeface="Courier New" panose="02070309020205020404" pitchFamily="49" charset="0"/>
            </a:endParaRPr>
          </a:p>
          <a:p>
            <a:r>
              <a:rPr lang="en-US" dirty="0">
                <a:effectLst/>
                <a:latin typeface="Courier New" panose="02070309020205020404" pitchFamily="49" charset="0"/>
                <a:cs typeface="Courier New" panose="02070309020205020404" pitchFamily="49" charset="0"/>
              </a:rPr>
              <a:t>HALT  # Stop Execution</a:t>
            </a:r>
          </a:p>
        </p:txBody>
      </p:sp>
    </p:spTree>
    <p:extLst>
      <p:ext uri="{BB962C8B-B14F-4D97-AF65-F5344CB8AC3E}">
        <p14:creationId xmlns:p14="http://schemas.microsoft.com/office/powerpoint/2010/main" val="242466282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B3D63F1-3360-6FE7-2814-BD4521630A1D}"/>
              </a:ext>
            </a:extLst>
          </p:cNvPr>
          <p:cNvSpPr>
            <a:spLocks noGrp="1"/>
          </p:cNvSpPr>
          <p:nvPr>
            <p:ph type="title"/>
          </p:nvPr>
        </p:nvSpPr>
        <p:spPr/>
        <p:txBody>
          <a:bodyPr/>
          <a:lstStyle/>
          <a:p>
            <a:r>
              <a:rPr lang="en-US" dirty="0"/>
              <a:t>Summary</a:t>
            </a:r>
          </a:p>
        </p:txBody>
      </p:sp>
      <p:sp>
        <p:nvSpPr>
          <p:cNvPr id="6" name="TextBox 5">
            <a:extLst>
              <a:ext uri="{FF2B5EF4-FFF2-40B4-BE49-F238E27FC236}">
                <a16:creationId xmlns:a16="http://schemas.microsoft.com/office/drawing/2014/main" id="{BA08C540-DC5B-494D-A837-A1FD91491054}"/>
              </a:ext>
            </a:extLst>
          </p:cNvPr>
          <p:cNvSpPr txBox="1"/>
          <p:nvPr/>
        </p:nvSpPr>
        <p:spPr>
          <a:xfrm>
            <a:off x="1676400" y="1540562"/>
            <a:ext cx="10515600" cy="4247317"/>
          </a:xfrm>
          <a:prstGeom prst="rect">
            <a:avLst/>
          </a:prstGeom>
          <a:noFill/>
        </p:spPr>
        <p:txBody>
          <a:bodyPr wrap="square">
            <a:spAutoFit/>
          </a:bodyPr>
          <a:lstStyle/>
          <a:p>
            <a:r>
              <a:rPr lang="en-US" dirty="0">
                <a:effectLst/>
                <a:latin typeface="Courier New" panose="02070309020205020404" pitchFamily="49" charset="0"/>
              </a:rPr>
              <a:t>SX3 A3      # Copy a register to another</a:t>
            </a:r>
          </a:p>
          <a:p>
            <a:r>
              <a:rPr lang="en-US" dirty="0">
                <a:effectLst/>
                <a:latin typeface="Courier New" panose="02070309020205020404" pitchFamily="49" charset="0"/>
              </a:rPr>
              <a:t>SX3 42      # Set a register to an 8-bit</a:t>
            </a:r>
          </a:p>
          <a:p>
            <a:r>
              <a:rPr lang="en-US" dirty="0">
                <a:effectLst/>
                <a:latin typeface="Courier New" panose="02070309020205020404" pitchFamily="49" charset="0"/>
              </a:rPr>
              <a:t>INC A1      # Add 1 to a register</a:t>
            </a:r>
          </a:p>
          <a:p>
            <a:r>
              <a:rPr lang="en-US" dirty="0">
                <a:effectLst/>
                <a:latin typeface="Courier New" panose="02070309020205020404" pitchFamily="49" charset="0"/>
              </a:rPr>
              <a:t>DEC X3      # Subtract 1 from a register</a:t>
            </a:r>
          </a:p>
          <a:p>
            <a:r>
              <a:rPr lang="en-US" dirty="0">
                <a:effectLst/>
                <a:latin typeface="Courier New" panose="02070309020205020404" pitchFamily="49" charset="0"/>
              </a:rPr>
              <a:t>ADD X1, 42  # Add a constant to a register</a:t>
            </a:r>
          </a:p>
          <a:p>
            <a:r>
              <a:rPr lang="en-US" dirty="0">
                <a:effectLst/>
                <a:latin typeface="Courier New" panose="02070309020205020404" pitchFamily="49" charset="0"/>
              </a:rPr>
              <a:t>SUB X3, 42  # Subtract a constant from a register</a:t>
            </a:r>
          </a:p>
          <a:p>
            <a:r>
              <a:rPr lang="en-US" dirty="0">
                <a:effectLst/>
                <a:latin typeface="Courier New" panose="02070309020205020404" pitchFamily="49" charset="0"/>
              </a:rPr>
              <a:t>JP 0x12     # Jump to a label</a:t>
            </a:r>
          </a:p>
          <a:p>
            <a:r>
              <a:rPr lang="en-US" dirty="0">
                <a:effectLst/>
                <a:latin typeface="Courier New" panose="02070309020205020404" pitchFamily="49" charset="0"/>
              </a:rPr>
              <a:t>CMP X3, 42  # Compare a register to a constant and set comparison status</a:t>
            </a:r>
          </a:p>
          <a:p>
            <a:r>
              <a:rPr lang="en-US" dirty="0">
                <a:effectLst/>
                <a:latin typeface="Courier New" panose="02070309020205020404" pitchFamily="49" charset="0"/>
              </a:rPr>
              <a:t>JE 0x12     # Jump to the address if CMP was equal</a:t>
            </a:r>
          </a:p>
          <a:p>
            <a:r>
              <a:rPr lang="en-US" dirty="0">
                <a:effectLst/>
                <a:latin typeface="Courier New" panose="02070309020205020404" pitchFamily="49" charset="0"/>
              </a:rPr>
              <a:t>JG 0x12     # Jump to the </a:t>
            </a:r>
            <a:r>
              <a:rPr lang="en-US" dirty="0">
                <a:latin typeface="Courier New" panose="02070309020205020404" pitchFamily="49" charset="0"/>
              </a:rPr>
              <a:t>address</a:t>
            </a:r>
            <a:r>
              <a:rPr lang="en-US" dirty="0">
                <a:effectLst/>
                <a:latin typeface="Courier New" panose="02070309020205020404" pitchFamily="49" charset="0"/>
              </a:rPr>
              <a:t> if CMP was &gt;</a:t>
            </a:r>
          </a:p>
          <a:p>
            <a:r>
              <a:rPr lang="en-US" dirty="0">
                <a:effectLst/>
                <a:latin typeface="Courier New" panose="02070309020205020404" pitchFamily="49" charset="0"/>
              </a:rPr>
              <a:t>JL 0x12     # Jump to the </a:t>
            </a:r>
            <a:r>
              <a:rPr lang="en-US" dirty="0">
                <a:latin typeface="Courier New" panose="02070309020205020404" pitchFamily="49" charset="0"/>
              </a:rPr>
              <a:t>address</a:t>
            </a:r>
            <a:r>
              <a:rPr lang="en-US" dirty="0">
                <a:effectLst/>
                <a:latin typeface="Courier New" panose="02070309020205020404" pitchFamily="49" charset="0"/>
              </a:rPr>
              <a:t> if CMP was &lt;</a:t>
            </a:r>
          </a:p>
          <a:p>
            <a:r>
              <a:rPr lang="en-US" dirty="0">
                <a:effectLst/>
                <a:latin typeface="Courier New" panose="02070309020205020404" pitchFamily="49" charset="0"/>
              </a:rPr>
              <a:t>PS          # Print data area as character string</a:t>
            </a:r>
          </a:p>
          <a:p>
            <a:r>
              <a:rPr lang="en-US" dirty="0">
                <a:effectLst/>
                <a:latin typeface="Courier New" panose="02070309020205020404" pitchFamily="49" charset="0"/>
              </a:rPr>
              <a:t>DI          # Dump Instruction area in hex 16 per line</a:t>
            </a:r>
          </a:p>
          <a:p>
            <a:r>
              <a:rPr lang="en-US" dirty="0">
                <a:effectLst/>
                <a:latin typeface="Courier New" panose="02070309020205020404" pitchFamily="49" charset="0"/>
              </a:rPr>
              <a:t>DD          # Dump data area in hex 16 per</a:t>
            </a:r>
          </a:p>
          <a:p>
            <a:r>
              <a:rPr lang="en-US" dirty="0">
                <a:effectLst/>
                <a:latin typeface="Courier New" panose="02070309020205020404" pitchFamily="49" charset="0"/>
              </a:rPr>
              <a:t>HALT        # Stop Execution</a:t>
            </a:r>
          </a:p>
        </p:txBody>
      </p:sp>
    </p:spTree>
    <p:extLst>
      <p:ext uri="{BB962C8B-B14F-4D97-AF65-F5344CB8AC3E}">
        <p14:creationId xmlns:p14="http://schemas.microsoft.com/office/powerpoint/2010/main" val="112697576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AD340AA-13E6-FFB1-BF29-6AF87748C56A}"/>
              </a:ext>
            </a:extLst>
          </p:cNvPr>
          <p:cNvSpPr>
            <a:spLocks noGrp="1"/>
          </p:cNvSpPr>
          <p:nvPr>
            <p:ph type="title"/>
          </p:nvPr>
        </p:nvSpPr>
        <p:spPr/>
        <p:txBody>
          <a:bodyPr/>
          <a:lstStyle/>
          <a:p>
            <a:r>
              <a:rPr lang="en-US" dirty="0"/>
              <a:t>CDC 8512 – Machine Language</a:t>
            </a:r>
          </a:p>
        </p:txBody>
      </p:sp>
      <p:sp>
        <p:nvSpPr>
          <p:cNvPr id="4" name="Text Placeholder 3">
            <a:extLst>
              <a:ext uri="{FF2B5EF4-FFF2-40B4-BE49-F238E27FC236}">
                <a16:creationId xmlns:a16="http://schemas.microsoft.com/office/drawing/2014/main" id="{14EE5D50-65BB-DFEC-8EF7-9C0106B80F85}"/>
              </a:ext>
            </a:extLst>
          </p:cNvPr>
          <p:cNvSpPr>
            <a:spLocks noGrp="1"/>
          </p:cNvSpPr>
          <p:nvPr>
            <p:ph type="body" idx="1"/>
          </p:nvPr>
        </p:nvSpPr>
        <p:spPr/>
        <p:txBody>
          <a:bodyPr/>
          <a:lstStyle/>
          <a:p>
            <a:r>
              <a:rPr lang="en-US" dirty="0"/>
              <a:t>(a.k.a. the zeros and ones of programming)</a:t>
            </a:r>
          </a:p>
        </p:txBody>
      </p:sp>
    </p:spTree>
    <p:extLst>
      <p:ext uri="{BB962C8B-B14F-4D97-AF65-F5344CB8AC3E}">
        <p14:creationId xmlns:p14="http://schemas.microsoft.com/office/powerpoint/2010/main" val="377185452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D59D436-BB82-213A-BFED-2E95DFE301D5}"/>
              </a:ext>
            </a:extLst>
          </p:cNvPr>
          <p:cNvSpPr>
            <a:spLocks noGrp="1"/>
          </p:cNvSpPr>
          <p:nvPr>
            <p:ph type="title"/>
          </p:nvPr>
        </p:nvSpPr>
        <p:spPr/>
        <p:txBody>
          <a:bodyPr/>
          <a:lstStyle/>
          <a:p>
            <a:r>
              <a:rPr lang="en-US" dirty="0"/>
              <a:t>CDC 8512 - Assembly / Machine Code</a:t>
            </a:r>
          </a:p>
        </p:txBody>
      </p:sp>
      <p:sp>
        <p:nvSpPr>
          <p:cNvPr id="5" name="TextBox 4">
            <a:extLst>
              <a:ext uri="{FF2B5EF4-FFF2-40B4-BE49-F238E27FC236}">
                <a16:creationId xmlns:a16="http://schemas.microsoft.com/office/drawing/2014/main" id="{F0DE6578-D5CE-82AD-F654-8D0282F3292C}"/>
              </a:ext>
            </a:extLst>
          </p:cNvPr>
          <p:cNvSpPr txBox="1"/>
          <p:nvPr/>
        </p:nvSpPr>
        <p:spPr>
          <a:xfrm>
            <a:off x="2072640" y="1690687"/>
            <a:ext cx="2900153" cy="4031873"/>
          </a:xfrm>
          <a:prstGeom prst="rect">
            <a:avLst/>
          </a:prstGeom>
          <a:noFill/>
        </p:spPr>
        <p:txBody>
          <a:bodyPr wrap="none" rtlCol="0">
            <a:spAutoFit/>
          </a:bodyPr>
          <a:lstStyle/>
          <a:p>
            <a:r>
              <a:rPr lang="en-US" sz="3200" b="1" dirty="0">
                <a:latin typeface="Courier New" panose="02070309020205020404" pitchFamily="49" charset="0"/>
                <a:cs typeface="Courier New" panose="02070309020205020404" pitchFamily="49" charset="0"/>
              </a:rPr>
              <a:t>SET X2, 'H'</a:t>
            </a:r>
          </a:p>
          <a:p>
            <a:endParaRPr lang="en-US" sz="3200" b="1" dirty="0">
              <a:latin typeface="Courier New" panose="02070309020205020404" pitchFamily="49" charset="0"/>
              <a:cs typeface="Courier New" panose="02070309020205020404" pitchFamily="49" charset="0"/>
            </a:endParaRPr>
          </a:p>
          <a:p>
            <a:r>
              <a:rPr lang="en-US" sz="3200" b="1" dirty="0">
                <a:latin typeface="Courier New" panose="02070309020205020404" pitchFamily="49" charset="0"/>
                <a:cs typeface="Courier New" panose="02070309020205020404" pitchFamily="49" charset="0"/>
              </a:rPr>
              <a:t>ZERO A2</a:t>
            </a:r>
          </a:p>
          <a:p>
            <a:r>
              <a:rPr lang="en-US" sz="3200" b="1" dirty="0">
                <a:latin typeface="Courier New" panose="02070309020205020404" pitchFamily="49" charset="0"/>
                <a:cs typeface="Courier New" panose="02070309020205020404" pitchFamily="49" charset="0"/>
              </a:rPr>
              <a:t>SET X2, '</a:t>
            </a:r>
            <a:r>
              <a:rPr lang="en-US" sz="3200" b="1" dirty="0" err="1">
                <a:latin typeface="Courier New" panose="02070309020205020404" pitchFamily="49" charset="0"/>
                <a:cs typeface="Courier New" panose="02070309020205020404" pitchFamily="49" charset="0"/>
              </a:rPr>
              <a:t>i</a:t>
            </a:r>
            <a:r>
              <a:rPr lang="en-US" sz="3200" b="1" dirty="0">
                <a:latin typeface="Courier New" panose="02070309020205020404" pitchFamily="49" charset="0"/>
                <a:cs typeface="Courier New" panose="02070309020205020404" pitchFamily="49" charset="0"/>
              </a:rPr>
              <a:t>'</a:t>
            </a:r>
          </a:p>
          <a:p>
            <a:endParaRPr lang="en-US" sz="3200" b="1" dirty="0">
              <a:latin typeface="Courier New" panose="02070309020205020404" pitchFamily="49" charset="0"/>
              <a:cs typeface="Courier New" panose="02070309020205020404" pitchFamily="49" charset="0"/>
            </a:endParaRPr>
          </a:p>
          <a:p>
            <a:r>
              <a:rPr lang="en-US" sz="3200" b="1" dirty="0">
                <a:latin typeface="Courier New" panose="02070309020205020404" pitchFamily="49" charset="0"/>
                <a:cs typeface="Courier New" panose="02070309020205020404" pitchFamily="49" charset="0"/>
              </a:rPr>
              <a:t>INC A2</a:t>
            </a:r>
          </a:p>
          <a:p>
            <a:r>
              <a:rPr lang="en-US" sz="3200" b="1" dirty="0">
                <a:latin typeface="Courier New" panose="02070309020205020404" pitchFamily="49" charset="0"/>
                <a:cs typeface="Courier New" panose="02070309020205020404" pitchFamily="49" charset="0"/>
              </a:rPr>
              <a:t>PS</a:t>
            </a:r>
          </a:p>
          <a:p>
            <a:r>
              <a:rPr lang="en-US" sz="3200" b="1" dirty="0">
                <a:latin typeface="Courier New" panose="02070309020205020404" pitchFamily="49" charset="0"/>
                <a:cs typeface="Courier New" panose="02070309020205020404" pitchFamily="49" charset="0"/>
              </a:rPr>
              <a:t>HALT</a:t>
            </a:r>
          </a:p>
        </p:txBody>
      </p:sp>
      <p:sp>
        <p:nvSpPr>
          <p:cNvPr id="6" name="TextBox 5">
            <a:extLst>
              <a:ext uri="{FF2B5EF4-FFF2-40B4-BE49-F238E27FC236}">
                <a16:creationId xmlns:a16="http://schemas.microsoft.com/office/drawing/2014/main" id="{F3B08F60-123B-3BFB-52D6-8067374150DC}"/>
              </a:ext>
            </a:extLst>
          </p:cNvPr>
          <p:cNvSpPr txBox="1"/>
          <p:nvPr/>
        </p:nvSpPr>
        <p:spPr>
          <a:xfrm>
            <a:off x="5897880" y="1690688"/>
            <a:ext cx="3640740" cy="4031873"/>
          </a:xfrm>
          <a:prstGeom prst="rect">
            <a:avLst/>
          </a:prstGeom>
          <a:noFill/>
        </p:spPr>
        <p:txBody>
          <a:bodyPr wrap="none" rtlCol="0">
            <a:spAutoFit/>
          </a:bodyPr>
          <a:lstStyle/>
          <a:p>
            <a:r>
              <a:rPr lang="en-US" sz="3200" b="1" dirty="0">
                <a:latin typeface="Courier New" panose="02070309020205020404" pitchFamily="49" charset="0"/>
                <a:cs typeface="Courier New" panose="02070309020205020404" pitchFamily="49" charset="0"/>
              </a:rPr>
              <a:t>10000110</a:t>
            </a:r>
          </a:p>
          <a:p>
            <a:r>
              <a:rPr lang="en-US" sz="3200" b="1" dirty="0">
                <a:latin typeface="Courier New" panose="02070309020205020404" pitchFamily="49" charset="0"/>
                <a:cs typeface="Courier New" panose="02070309020205020404" pitchFamily="49" charset="0"/>
              </a:rPr>
              <a:t>01001000   'H'</a:t>
            </a:r>
          </a:p>
          <a:p>
            <a:r>
              <a:rPr lang="en-US" sz="3200" b="1" dirty="0">
                <a:latin typeface="Courier New" panose="02070309020205020404" pitchFamily="49" charset="0"/>
                <a:cs typeface="Courier New" panose="02070309020205020404" pitchFamily="49" charset="0"/>
              </a:rPr>
              <a:t>01000010</a:t>
            </a:r>
          </a:p>
          <a:p>
            <a:r>
              <a:rPr lang="en-US" sz="3200" b="1" dirty="0">
                <a:latin typeface="Courier New" panose="02070309020205020404" pitchFamily="49" charset="0"/>
                <a:cs typeface="Courier New" panose="02070309020205020404" pitchFamily="49" charset="0"/>
              </a:rPr>
              <a:t>10000110</a:t>
            </a:r>
          </a:p>
          <a:p>
            <a:r>
              <a:rPr lang="en-US" sz="3200" b="1" dirty="0">
                <a:latin typeface="Courier New" panose="02070309020205020404" pitchFamily="49" charset="0"/>
                <a:cs typeface="Courier New" panose="02070309020205020404" pitchFamily="49" charset="0"/>
              </a:rPr>
              <a:t>01101001   '</a:t>
            </a:r>
            <a:r>
              <a:rPr lang="en-US" sz="3200" b="1" dirty="0" err="1">
                <a:latin typeface="Courier New" panose="02070309020205020404" pitchFamily="49" charset="0"/>
                <a:cs typeface="Courier New" panose="02070309020205020404" pitchFamily="49" charset="0"/>
              </a:rPr>
              <a:t>i</a:t>
            </a:r>
            <a:r>
              <a:rPr lang="en-US" sz="3200" b="1" dirty="0">
                <a:latin typeface="Courier New" panose="02070309020205020404" pitchFamily="49" charset="0"/>
                <a:cs typeface="Courier New" panose="02070309020205020404" pitchFamily="49" charset="0"/>
              </a:rPr>
              <a:t>'</a:t>
            </a:r>
          </a:p>
          <a:p>
            <a:r>
              <a:rPr lang="en-US" sz="3200" b="1" dirty="0">
                <a:latin typeface="Courier New" panose="02070309020205020404" pitchFamily="49" charset="0"/>
                <a:cs typeface="Courier New" panose="02070309020205020404" pitchFamily="49" charset="0"/>
              </a:rPr>
              <a:t>01010010</a:t>
            </a:r>
          </a:p>
          <a:p>
            <a:r>
              <a:rPr lang="en-US" sz="3200" b="1" dirty="0">
                <a:latin typeface="Courier New" panose="02070309020205020404" pitchFamily="49" charset="0"/>
                <a:cs typeface="Courier New" panose="02070309020205020404" pitchFamily="49" charset="0"/>
              </a:rPr>
              <a:t>00000001</a:t>
            </a:r>
          </a:p>
          <a:p>
            <a:r>
              <a:rPr lang="en-US" sz="3200" b="1" dirty="0">
                <a:latin typeface="Courier New" panose="02070309020205020404" pitchFamily="49" charset="0"/>
                <a:cs typeface="Courier New" panose="02070309020205020404" pitchFamily="49" charset="0"/>
              </a:rPr>
              <a:t>00000000</a:t>
            </a:r>
          </a:p>
        </p:txBody>
      </p:sp>
      <p:sp>
        <p:nvSpPr>
          <p:cNvPr id="7" name="Rectangle 6">
            <a:extLst>
              <a:ext uri="{FF2B5EF4-FFF2-40B4-BE49-F238E27FC236}">
                <a16:creationId xmlns:a16="http://schemas.microsoft.com/office/drawing/2014/main" id="{73BEF04D-CADA-EB41-86F9-36F841417B42}"/>
              </a:ext>
            </a:extLst>
          </p:cNvPr>
          <p:cNvSpPr/>
          <p:nvPr/>
        </p:nvSpPr>
        <p:spPr>
          <a:xfrm>
            <a:off x="5897880" y="1690687"/>
            <a:ext cx="2164080" cy="99155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715CF059-CC6F-739C-F645-80430899BCE8}"/>
              </a:ext>
            </a:extLst>
          </p:cNvPr>
          <p:cNvSpPr/>
          <p:nvPr/>
        </p:nvSpPr>
        <p:spPr>
          <a:xfrm>
            <a:off x="5897880" y="3210847"/>
            <a:ext cx="2164080" cy="99155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8718932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6A3402-64A5-2193-B8C1-FB1FB02553AC}"/>
              </a:ext>
            </a:extLst>
          </p:cNvPr>
          <p:cNvSpPr>
            <a:spLocks noGrp="1"/>
          </p:cNvSpPr>
          <p:nvPr>
            <p:ph type="title"/>
          </p:nvPr>
        </p:nvSpPr>
        <p:spPr/>
        <p:txBody>
          <a:bodyPr/>
          <a:lstStyle/>
          <a:p>
            <a:r>
              <a:rPr lang="en-US" dirty="0"/>
              <a:t>Single Register 8-bit Instruction</a:t>
            </a:r>
          </a:p>
        </p:txBody>
      </p:sp>
      <p:grpSp>
        <p:nvGrpSpPr>
          <p:cNvPr id="16" name="Group 15">
            <a:extLst>
              <a:ext uri="{FF2B5EF4-FFF2-40B4-BE49-F238E27FC236}">
                <a16:creationId xmlns:a16="http://schemas.microsoft.com/office/drawing/2014/main" id="{F2C269F2-B75C-712C-7CCB-A32271A1CF59}"/>
              </a:ext>
            </a:extLst>
          </p:cNvPr>
          <p:cNvGrpSpPr/>
          <p:nvPr/>
        </p:nvGrpSpPr>
        <p:grpSpPr>
          <a:xfrm>
            <a:off x="1528425" y="3178823"/>
            <a:ext cx="3478581" cy="369333"/>
            <a:chOff x="1528425" y="1995487"/>
            <a:chExt cx="3478581" cy="369333"/>
          </a:xfrm>
        </p:grpSpPr>
        <p:sp>
          <p:nvSpPr>
            <p:cNvPr id="3" name="Rectangle 2">
              <a:extLst>
                <a:ext uri="{FF2B5EF4-FFF2-40B4-BE49-F238E27FC236}">
                  <a16:creationId xmlns:a16="http://schemas.microsoft.com/office/drawing/2014/main" id="{C457A29E-9016-3F32-E7BE-7F8FB6CFE772}"/>
                </a:ext>
              </a:extLst>
            </p:cNvPr>
            <p:cNvSpPr/>
            <p:nvPr/>
          </p:nvSpPr>
          <p:spPr>
            <a:xfrm>
              <a:off x="1528425"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5" name="Rectangle 4">
              <a:extLst>
                <a:ext uri="{FF2B5EF4-FFF2-40B4-BE49-F238E27FC236}">
                  <a16:creationId xmlns:a16="http://schemas.microsoft.com/office/drawing/2014/main" id="{C36C3E23-D57B-69B9-4640-701865D18BE9}"/>
                </a:ext>
              </a:extLst>
            </p:cNvPr>
            <p:cNvSpPr/>
            <p:nvPr/>
          </p:nvSpPr>
          <p:spPr>
            <a:xfrm>
              <a:off x="1963212"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8" name="Rectangle 7">
              <a:extLst>
                <a:ext uri="{FF2B5EF4-FFF2-40B4-BE49-F238E27FC236}">
                  <a16:creationId xmlns:a16="http://schemas.microsoft.com/office/drawing/2014/main" id="{1DAE2393-306F-25C4-E7C7-0C0071520AB8}"/>
                </a:ext>
              </a:extLst>
            </p:cNvPr>
            <p:cNvSpPr/>
            <p:nvPr/>
          </p:nvSpPr>
          <p:spPr>
            <a:xfrm>
              <a:off x="2398057"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9" name="Rectangle 8">
              <a:extLst>
                <a:ext uri="{FF2B5EF4-FFF2-40B4-BE49-F238E27FC236}">
                  <a16:creationId xmlns:a16="http://schemas.microsoft.com/office/drawing/2014/main" id="{47EE9A4C-C10E-A3AC-8D69-2E1217EDA4CE}"/>
                </a:ext>
              </a:extLst>
            </p:cNvPr>
            <p:cNvSpPr/>
            <p:nvPr/>
          </p:nvSpPr>
          <p:spPr>
            <a:xfrm>
              <a:off x="2832844"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12" name="Rectangle 11">
              <a:extLst>
                <a:ext uri="{FF2B5EF4-FFF2-40B4-BE49-F238E27FC236}">
                  <a16:creationId xmlns:a16="http://schemas.microsoft.com/office/drawing/2014/main" id="{AC4A6076-3768-BB9B-2E6A-C1D91481C722}"/>
                </a:ext>
              </a:extLst>
            </p:cNvPr>
            <p:cNvSpPr/>
            <p:nvPr/>
          </p:nvSpPr>
          <p:spPr>
            <a:xfrm>
              <a:off x="3267742"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13" name="Rectangle 12">
              <a:extLst>
                <a:ext uri="{FF2B5EF4-FFF2-40B4-BE49-F238E27FC236}">
                  <a16:creationId xmlns:a16="http://schemas.microsoft.com/office/drawing/2014/main" id="{14CE0CAF-316B-4205-37F4-89910820B556}"/>
                </a:ext>
              </a:extLst>
            </p:cNvPr>
            <p:cNvSpPr/>
            <p:nvPr/>
          </p:nvSpPr>
          <p:spPr>
            <a:xfrm>
              <a:off x="3702529"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14" name="Rectangle 13">
              <a:extLst>
                <a:ext uri="{FF2B5EF4-FFF2-40B4-BE49-F238E27FC236}">
                  <a16:creationId xmlns:a16="http://schemas.microsoft.com/office/drawing/2014/main" id="{D4369AED-359C-9080-B757-122C972B21D7}"/>
                </a:ext>
              </a:extLst>
            </p:cNvPr>
            <p:cNvSpPr/>
            <p:nvPr/>
          </p:nvSpPr>
          <p:spPr>
            <a:xfrm>
              <a:off x="4137374"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15" name="Rectangle 14">
              <a:extLst>
                <a:ext uri="{FF2B5EF4-FFF2-40B4-BE49-F238E27FC236}">
                  <a16:creationId xmlns:a16="http://schemas.microsoft.com/office/drawing/2014/main" id="{39680262-CBC8-52F0-189A-9D1D9B4E8076}"/>
                </a:ext>
              </a:extLst>
            </p:cNvPr>
            <p:cNvSpPr/>
            <p:nvPr/>
          </p:nvSpPr>
          <p:spPr>
            <a:xfrm>
              <a:off x="4572161"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grpSp>
      <p:sp>
        <p:nvSpPr>
          <p:cNvPr id="18" name="TextBox 17">
            <a:extLst>
              <a:ext uri="{FF2B5EF4-FFF2-40B4-BE49-F238E27FC236}">
                <a16:creationId xmlns:a16="http://schemas.microsoft.com/office/drawing/2014/main" id="{15266729-ACB9-E482-B523-3F9B110373AA}"/>
              </a:ext>
            </a:extLst>
          </p:cNvPr>
          <p:cNvSpPr txBox="1"/>
          <p:nvPr/>
        </p:nvSpPr>
        <p:spPr>
          <a:xfrm>
            <a:off x="7570157" y="2833238"/>
            <a:ext cx="1912703" cy="584775"/>
          </a:xfrm>
          <a:prstGeom prst="rect">
            <a:avLst/>
          </a:prstGeom>
          <a:noFill/>
        </p:spPr>
        <p:txBody>
          <a:bodyPr wrap="none" rtlCol="0">
            <a:spAutoFit/>
          </a:bodyPr>
          <a:lstStyle/>
          <a:p>
            <a:r>
              <a:rPr lang="en-US" sz="3200" dirty="0">
                <a:latin typeface="Courier New" panose="02070309020205020404" pitchFamily="49" charset="0"/>
                <a:cs typeface="Courier New" panose="02070309020205020404" pitchFamily="49" charset="0"/>
              </a:rPr>
              <a:t>ZERO A2</a:t>
            </a:r>
          </a:p>
        </p:txBody>
      </p:sp>
      <p:sp>
        <p:nvSpPr>
          <p:cNvPr id="22" name="Rectangle 21">
            <a:extLst>
              <a:ext uri="{FF2B5EF4-FFF2-40B4-BE49-F238E27FC236}">
                <a16:creationId xmlns:a16="http://schemas.microsoft.com/office/drawing/2014/main" id="{BD4D1F36-7107-D2EB-84BA-9CE417146E2F}"/>
              </a:ext>
            </a:extLst>
          </p:cNvPr>
          <p:cNvSpPr/>
          <p:nvPr/>
        </p:nvSpPr>
        <p:spPr>
          <a:xfrm>
            <a:off x="3713791" y="3129713"/>
            <a:ext cx="1330250" cy="48409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Left Brace 30">
            <a:extLst>
              <a:ext uri="{FF2B5EF4-FFF2-40B4-BE49-F238E27FC236}">
                <a16:creationId xmlns:a16="http://schemas.microsoft.com/office/drawing/2014/main" id="{6A2B1D30-80D8-1772-B793-BBE0B2CC1542}"/>
              </a:ext>
            </a:extLst>
          </p:cNvPr>
          <p:cNvSpPr/>
          <p:nvPr/>
        </p:nvSpPr>
        <p:spPr>
          <a:xfrm rot="16200000">
            <a:off x="4440337" y="3549351"/>
            <a:ext cx="362272" cy="869685"/>
          </a:xfrm>
          <a:prstGeom prst="leftBrace">
            <a:avLst/>
          </a:pr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2" name="TextBox 31">
            <a:extLst>
              <a:ext uri="{FF2B5EF4-FFF2-40B4-BE49-F238E27FC236}">
                <a16:creationId xmlns:a16="http://schemas.microsoft.com/office/drawing/2014/main" id="{A4C035E2-3CE9-9B6E-9889-1CEBCDD0E99B}"/>
              </a:ext>
            </a:extLst>
          </p:cNvPr>
          <p:cNvSpPr txBox="1"/>
          <p:nvPr/>
        </p:nvSpPr>
        <p:spPr>
          <a:xfrm>
            <a:off x="4142818" y="4344821"/>
            <a:ext cx="957313" cy="646331"/>
          </a:xfrm>
          <a:prstGeom prst="rect">
            <a:avLst/>
          </a:prstGeom>
          <a:noFill/>
        </p:spPr>
        <p:txBody>
          <a:bodyPr wrap="none" rtlCol="0">
            <a:spAutoFit/>
          </a:bodyPr>
          <a:lstStyle/>
          <a:p>
            <a:r>
              <a:rPr lang="en-US" dirty="0"/>
              <a:t>Register</a:t>
            </a:r>
          </a:p>
          <a:p>
            <a:r>
              <a:rPr lang="en-US" dirty="0"/>
              <a:t>Number</a:t>
            </a:r>
          </a:p>
        </p:txBody>
      </p:sp>
      <p:sp>
        <p:nvSpPr>
          <p:cNvPr id="33" name="TextBox 32">
            <a:extLst>
              <a:ext uri="{FF2B5EF4-FFF2-40B4-BE49-F238E27FC236}">
                <a16:creationId xmlns:a16="http://schemas.microsoft.com/office/drawing/2014/main" id="{F8617A25-2B37-A6A3-FD88-7FBADF1BAA0E}"/>
              </a:ext>
            </a:extLst>
          </p:cNvPr>
          <p:cNvSpPr txBox="1"/>
          <p:nvPr/>
        </p:nvSpPr>
        <p:spPr>
          <a:xfrm>
            <a:off x="3247686" y="5230298"/>
            <a:ext cx="1420517" cy="646331"/>
          </a:xfrm>
          <a:prstGeom prst="rect">
            <a:avLst/>
          </a:prstGeom>
          <a:noFill/>
        </p:spPr>
        <p:txBody>
          <a:bodyPr wrap="none" rtlCol="0">
            <a:spAutoFit/>
          </a:bodyPr>
          <a:lstStyle/>
          <a:p>
            <a:r>
              <a:rPr lang="en-US" dirty="0"/>
              <a:t>0 = A register</a:t>
            </a:r>
          </a:p>
          <a:p>
            <a:r>
              <a:rPr lang="en-US" dirty="0"/>
              <a:t>1 = X register</a:t>
            </a:r>
          </a:p>
        </p:txBody>
      </p:sp>
      <p:cxnSp>
        <p:nvCxnSpPr>
          <p:cNvPr id="34" name="Straight Arrow Connector 33">
            <a:extLst>
              <a:ext uri="{FF2B5EF4-FFF2-40B4-BE49-F238E27FC236}">
                <a16:creationId xmlns:a16="http://schemas.microsoft.com/office/drawing/2014/main" id="{AA69FF53-09C9-49DE-6FD6-8F8275040F8A}"/>
              </a:ext>
            </a:extLst>
          </p:cNvPr>
          <p:cNvCxnSpPr>
            <a:cxnSpLocks/>
            <a:stCxn id="33" idx="0"/>
          </p:cNvCxnSpPr>
          <p:nvPr/>
        </p:nvCxnSpPr>
        <p:spPr>
          <a:xfrm flipH="1" flipV="1">
            <a:off x="3931213" y="3548155"/>
            <a:ext cx="26732" cy="168214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8" name="Left Brace 37">
            <a:extLst>
              <a:ext uri="{FF2B5EF4-FFF2-40B4-BE49-F238E27FC236}">
                <a16:creationId xmlns:a16="http://schemas.microsoft.com/office/drawing/2014/main" id="{DBF7D409-200F-3A73-317A-9BE10AA5619A}"/>
              </a:ext>
            </a:extLst>
          </p:cNvPr>
          <p:cNvSpPr/>
          <p:nvPr/>
        </p:nvSpPr>
        <p:spPr>
          <a:xfrm rot="5400000">
            <a:off x="4154520" y="2200111"/>
            <a:ext cx="362272" cy="1266254"/>
          </a:xfrm>
          <a:prstGeom prst="leftBrace">
            <a:avLst/>
          </a:pr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0" name="TextBox 39">
            <a:extLst>
              <a:ext uri="{FF2B5EF4-FFF2-40B4-BE49-F238E27FC236}">
                <a16:creationId xmlns:a16="http://schemas.microsoft.com/office/drawing/2014/main" id="{77F1E588-6674-972E-B495-523EB7381141}"/>
              </a:ext>
            </a:extLst>
          </p:cNvPr>
          <p:cNvSpPr txBox="1"/>
          <p:nvPr/>
        </p:nvSpPr>
        <p:spPr>
          <a:xfrm>
            <a:off x="3884699" y="2131409"/>
            <a:ext cx="940193" cy="369332"/>
          </a:xfrm>
          <a:prstGeom prst="rect">
            <a:avLst/>
          </a:prstGeom>
          <a:noFill/>
        </p:spPr>
        <p:txBody>
          <a:bodyPr wrap="none" rtlCol="0">
            <a:spAutoFit/>
          </a:bodyPr>
          <a:lstStyle/>
          <a:p>
            <a:pPr algn="ctr"/>
            <a:r>
              <a:rPr lang="en-US" dirty="0"/>
              <a:t>Register</a:t>
            </a:r>
          </a:p>
        </p:txBody>
      </p:sp>
      <p:sp>
        <p:nvSpPr>
          <p:cNvPr id="41" name="Left Brace 40">
            <a:extLst>
              <a:ext uri="{FF2B5EF4-FFF2-40B4-BE49-F238E27FC236}">
                <a16:creationId xmlns:a16="http://schemas.microsoft.com/office/drawing/2014/main" id="{78183E26-6E6E-D765-AD39-6B0087D27BC2}"/>
              </a:ext>
            </a:extLst>
          </p:cNvPr>
          <p:cNvSpPr/>
          <p:nvPr/>
        </p:nvSpPr>
        <p:spPr>
          <a:xfrm rot="5400000">
            <a:off x="2398984" y="1747866"/>
            <a:ext cx="362273" cy="2170744"/>
          </a:xfrm>
          <a:prstGeom prst="leftBrace">
            <a:avLst>
              <a:gd name="adj1" fmla="val 0"/>
              <a:gd name="adj2" fmla="val 50000"/>
            </a:avLst>
          </a:pr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2" name="TextBox 41">
            <a:extLst>
              <a:ext uri="{FF2B5EF4-FFF2-40B4-BE49-F238E27FC236}">
                <a16:creationId xmlns:a16="http://schemas.microsoft.com/office/drawing/2014/main" id="{5447EDF9-9D4B-DA1B-69A0-F87DAF7A0586}"/>
              </a:ext>
            </a:extLst>
          </p:cNvPr>
          <p:cNvSpPr txBox="1"/>
          <p:nvPr/>
        </p:nvSpPr>
        <p:spPr>
          <a:xfrm>
            <a:off x="1919681" y="2131409"/>
            <a:ext cx="1410707" cy="369332"/>
          </a:xfrm>
          <a:prstGeom prst="rect">
            <a:avLst/>
          </a:prstGeom>
          <a:noFill/>
        </p:spPr>
        <p:txBody>
          <a:bodyPr wrap="none" rtlCol="0">
            <a:spAutoFit/>
          </a:bodyPr>
          <a:lstStyle/>
          <a:p>
            <a:pPr algn="ctr"/>
            <a:r>
              <a:rPr lang="en-US" dirty="0"/>
              <a:t>Zero Register</a:t>
            </a:r>
          </a:p>
        </p:txBody>
      </p:sp>
      <p:sp>
        <p:nvSpPr>
          <p:cNvPr id="6" name="Rectangle 5">
            <a:extLst>
              <a:ext uri="{FF2B5EF4-FFF2-40B4-BE49-F238E27FC236}">
                <a16:creationId xmlns:a16="http://schemas.microsoft.com/office/drawing/2014/main" id="{5B0E5947-A000-0F53-DB5E-E9D3D4C3972F}"/>
              </a:ext>
            </a:extLst>
          </p:cNvPr>
          <p:cNvSpPr/>
          <p:nvPr/>
        </p:nvSpPr>
        <p:spPr>
          <a:xfrm>
            <a:off x="1494750" y="3121442"/>
            <a:ext cx="2207778" cy="48409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Left Brace 9">
            <a:extLst>
              <a:ext uri="{FF2B5EF4-FFF2-40B4-BE49-F238E27FC236}">
                <a16:creationId xmlns:a16="http://schemas.microsoft.com/office/drawing/2014/main" id="{B8465089-ABB3-AEE8-D04B-35E62B5860CD}"/>
              </a:ext>
            </a:extLst>
          </p:cNvPr>
          <p:cNvSpPr/>
          <p:nvPr/>
        </p:nvSpPr>
        <p:spPr>
          <a:xfrm rot="16200000">
            <a:off x="2403773" y="2884123"/>
            <a:ext cx="379824" cy="2217691"/>
          </a:xfrm>
          <a:prstGeom prst="leftBrace">
            <a:avLst/>
          </a:pr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TextBox 10">
            <a:extLst>
              <a:ext uri="{FF2B5EF4-FFF2-40B4-BE49-F238E27FC236}">
                <a16:creationId xmlns:a16="http://schemas.microsoft.com/office/drawing/2014/main" id="{C3E3A676-270E-21C4-5BD1-9934C1501E55}"/>
              </a:ext>
            </a:extLst>
          </p:cNvPr>
          <p:cNvSpPr txBox="1"/>
          <p:nvPr/>
        </p:nvSpPr>
        <p:spPr>
          <a:xfrm>
            <a:off x="2127944" y="4204560"/>
            <a:ext cx="994183" cy="369332"/>
          </a:xfrm>
          <a:prstGeom prst="rect">
            <a:avLst/>
          </a:prstGeom>
          <a:noFill/>
        </p:spPr>
        <p:txBody>
          <a:bodyPr wrap="none" rtlCol="0">
            <a:spAutoFit/>
          </a:bodyPr>
          <a:lstStyle/>
          <a:p>
            <a:pPr algn="ctr"/>
            <a:r>
              <a:rPr lang="en-US" dirty="0"/>
              <a:t>Op Code</a:t>
            </a:r>
          </a:p>
        </p:txBody>
      </p:sp>
    </p:spTree>
    <p:extLst>
      <p:ext uri="{BB962C8B-B14F-4D97-AF65-F5344CB8AC3E}">
        <p14:creationId xmlns:p14="http://schemas.microsoft.com/office/powerpoint/2010/main" val="33022151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735FFB-106F-A723-E28E-067A8255B551}"/>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816DB1C8-024E-43B7-8FE3-96419B201922}"/>
              </a:ext>
            </a:extLst>
          </p:cNvPr>
          <p:cNvSpPr/>
          <p:nvPr/>
        </p:nvSpPr>
        <p:spPr>
          <a:xfrm>
            <a:off x="6737680" y="1177880"/>
            <a:ext cx="4826644" cy="4004841"/>
          </a:xfrm>
          <a:prstGeom prst="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dirty="0"/>
              <a:t>CPU</a:t>
            </a:r>
          </a:p>
        </p:txBody>
      </p:sp>
      <p:sp>
        <p:nvSpPr>
          <p:cNvPr id="3" name="Rectangle 2">
            <a:extLst>
              <a:ext uri="{FF2B5EF4-FFF2-40B4-BE49-F238E27FC236}">
                <a16:creationId xmlns:a16="http://schemas.microsoft.com/office/drawing/2014/main" id="{013EE36F-D017-E862-9E78-BACBE4865EC0}"/>
              </a:ext>
            </a:extLst>
          </p:cNvPr>
          <p:cNvSpPr/>
          <p:nvPr/>
        </p:nvSpPr>
        <p:spPr>
          <a:xfrm>
            <a:off x="6925288" y="1667770"/>
            <a:ext cx="1805650" cy="1099595"/>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dirty="0"/>
              <a:t>ALU</a:t>
            </a:r>
          </a:p>
        </p:txBody>
      </p:sp>
      <p:sp>
        <p:nvSpPr>
          <p:cNvPr id="4" name="Rectangle 3">
            <a:extLst>
              <a:ext uri="{FF2B5EF4-FFF2-40B4-BE49-F238E27FC236}">
                <a16:creationId xmlns:a16="http://schemas.microsoft.com/office/drawing/2014/main" id="{7C00D2B8-A4BD-80AA-6E14-D5AA6D1C6B78}"/>
              </a:ext>
            </a:extLst>
          </p:cNvPr>
          <p:cNvSpPr/>
          <p:nvPr/>
        </p:nvSpPr>
        <p:spPr>
          <a:xfrm>
            <a:off x="9510303" y="1667769"/>
            <a:ext cx="1805650" cy="1099595"/>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dirty="0"/>
              <a:t>Registers</a:t>
            </a:r>
          </a:p>
        </p:txBody>
      </p:sp>
      <p:sp>
        <p:nvSpPr>
          <p:cNvPr id="5" name="Rectangle 4">
            <a:extLst>
              <a:ext uri="{FF2B5EF4-FFF2-40B4-BE49-F238E27FC236}">
                <a16:creationId xmlns:a16="http://schemas.microsoft.com/office/drawing/2014/main" id="{E5B99DBA-4F66-C655-00E9-14455EF9BEA6}"/>
              </a:ext>
            </a:extLst>
          </p:cNvPr>
          <p:cNvSpPr/>
          <p:nvPr/>
        </p:nvSpPr>
        <p:spPr>
          <a:xfrm>
            <a:off x="6925286" y="2991472"/>
            <a:ext cx="3806881" cy="686525"/>
          </a:xfrm>
          <a:prstGeom prst="rect">
            <a:avLst/>
          </a:prstGeom>
          <a:noFill/>
          <a:ln w="38100">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dirty="0"/>
          </a:p>
        </p:txBody>
      </p:sp>
      <p:sp>
        <p:nvSpPr>
          <p:cNvPr id="9" name="Rectangle 8">
            <a:extLst>
              <a:ext uri="{FF2B5EF4-FFF2-40B4-BE49-F238E27FC236}">
                <a16:creationId xmlns:a16="http://schemas.microsoft.com/office/drawing/2014/main" id="{A38611CC-B363-D55E-4195-B3D302BAE937}"/>
              </a:ext>
            </a:extLst>
          </p:cNvPr>
          <p:cNvSpPr/>
          <p:nvPr/>
        </p:nvSpPr>
        <p:spPr>
          <a:xfrm>
            <a:off x="6925287" y="4369916"/>
            <a:ext cx="4390665" cy="530204"/>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Cache / Memory</a:t>
            </a:r>
          </a:p>
        </p:txBody>
      </p:sp>
      <p:sp>
        <p:nvSpPr>
          <p:cNvPr id="10" name="Left-Right Arrow 9">
            <a:extLst>
              <a:ext uri="{FF2B5EF4-FFF2-40B4-BE49-F238E27FC236}">
                <a16:creationId xmlns:a16="http://schemas.microsoft.com/office/drawing/2014/main" id="{C34E2298-7CA1-3C11-B88C-DF035886F38D}"/>
              </a:ext>
            </a:extLst>
          </p:cNvPr>
          <p:cNvSpPr/>
          <p:nvPr/>
        </p:nvSpPr>
        <p:spPr>
          <a:xfrm>
            <a:off x="8842826" y="2136788"/>
            <a:ext cx="616352" cy="319086"/>
          </a:xfrm>
          <a:prstGeom prst="leftRight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Left-Right Arrow 11">
            <a:extLst>
              <a:ext uri="{FF2B5EF4-FFF2-40B4-BE49-F238E27FC236}">
                <a16:creationId xmlns:a16="http://schemas.microsoft.com/office/drawing/2014/main" id="{E03CC3A1-C991-E2D1-DDBA-44F325A31CED}"/>
              </a:ext>
            </a:extLst>
          </p:cNvPr>
          <p:cNvSpPr/>
          <p:nvPr/>
        </p:nvSpPr>
        <p:spPr>
          <a:xfrm rot="5400000">
            <a:off x="10377451" y="3335474"/>
            <a:ext cx="1414011" cy="462990"/>
          </a:xfrm>
          <a:prstGeom prst="leftRight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Down Arrow 12">
            <a:extLst>
              <a:ext uri="{FF2B5EF4-FFF2-40B4-BE49-F238E27FC236}">
                <a16:creationId xmlns:a16="http://schemas.microsoft.com/office/drawing/2014/main" id="{5BA2A1CF-7614-F6A8-69E3-F807FBBDA848}"/>
              </a:ext>
            </a:extLst>
          </p:cNvPr>
          <p:cNvSpPr/>
          <p:nvPr/>
        </p:nvSpPr>
        <p:spPr>
          <a:xfrm rot="10800000">
            <a:off x="8541725" y="3743771"/>
            <a:ext cx="462988" cy="530203"/>
          </a:xfrm>
          <a:prstGeom prst="down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8900782D-1C5E-1392-8564-2F8E7A11FADF}"/>
              </a:ext>
            </a:extLst>
          </p:cNvPr>
          <p:cNvSpPr txBox="1"/>
          <p:nvPr/>
        </p:nvSpPr>
        <p:spPr>
          <a:xfrm>
            <a:off x="7076727" y="3840904"/>
            <a:ext cx="1291379" cy="369332"/>
          </a:xfrm>
          <a:prstGeom prst="rect">
            <a:avLst/>
          </a:prstGeom>
          <a:noFill/>
        </p:spPr>
        <p:txBody>
          <a:bodyPr wrap="none" rtlCol="0">
            <a:spAutoFit/>
          </a:bodyPr>
          <a:lstStyle/>
          <a:p>
            <a:r>
              <a:rPr lang="en-US" dirty="0">
                <a:solidFill>
                  <a:schemeClr val="bg1"/>
                </a:solidFill>
              </a:rPr>
              <a:t>Instructions</a:t>
            </a:r>
          </a:p>
        </p:txBody>
      </p:sp>
      <p:sp>
        <p:nvSpPr>
          <p:cNvPr id="16" name="TextBox 15">
            <a:extLst>
              <a:ext uri="{FF2B5EF4-FFF2-40B4-BE49-F238E27FC236}">
                <a16:creationId xmlns:a16="http://schemas.microsoft.com/office/drawing/2014/main" id="{0200AF03-76BF-6440-6951-0A28CD5EDBF1}"/>
              </a:ext>
            </a:extLst>
          </p:cNvPr>
          <p:cNvSpPr txBox="1"/>
          <p:nvPr/>
        </p:nvSpPr>
        <p:spPr>
          <a:xfrm>
            <a:off x="8864187" y="1701682"/>
            <a:ext cx="620554" cy="369332"/>
          </a:xfrm>
          <a:prstGeom prst="rect">
            <a:avLst/>
          </a:prstGeom>
          <a:noFill/>
        </p:spPr>
        <p:txBody>
          <a:bodyPr wrap="none" rtlCol="0">
            <a:spAutoFit/>
          </a:bodyPr>
          <a:lstStyle/>
          <a:p>
            <a:r>
              <a:rPr lang="en-US" dirty="0">
                <a:solidFill>
                  <a:schemeClr val="bg1"/>
                </a:solidFill>
              </a:rPr>
              <a:t>Data</a:t>
            </a:r>
          </a:p>
        </p:txBody>
      </p:sp>
      <p:sp>
        <p:nvSpPr>
          <p:cNvPr id="25" name="Title 24">
            <a:extLst>
              <a:ext uri="{FF2B5EF4-FFF2-40B4-BE49-F238E27FC236}">
                <a16:creationId xmlns:a16="http://schemas.microsoft.com/office/drawing/2014/main" id="{F6341351-16C8-A611-C823-72C3F0CC9477}"/>
              </a:ext>
            </a:extLst>
          </p:cNvPr>
          <p:cNvSpPr>
            <a:spLocks noGrp="1"/>
          </p:cNvSpPr>
          <p:nvPr>
            <p:ph type="title"/>
          </p:nvPr>
        </p:nvSpPr>
        <p:spPr/>
        <p:txBody>
          <a:bodyPr>
            <a:normAutofit/>
          </a:bodyPr>
          <a:lstStyle/>
          <a:p>
            <a:r>
              <a:rPr lang="en-US" sz="3600" dirty="0"/>
              <a:t>Fetch-Decode-Execute-Cycle</a:t>
            </a:r>
          </a:p>
        </p:txBody>
      </p:sp>
      <p:sp>
        <p:nvSpPr>
          <p:cNvPr id="27" name="Content Placeholder 26">
            <a:extLst>
              <a:ext uri="{FF2B5EF4-FFF2-40B4-BE49-F238E27FC236}">
                <a16:creationId xmlns:a16="http://schemas.microsoft.com/office/drawing/2014/main" id="{CCBE6801-0242-BCB1-773B-CF7599763794}"/>
              </a:ext>
            </a:extLst>
          </p:cNvPr>
          <p:cNvSpPr>
            <a:spLocks noGrp="1"/>
          </p:cNvSpPr>
          <p:nvPr>
            <p:ph idx="1"/>
          </p:nvPr>
        </p:nvSpPr>
        <p:spPr>
          <a:xfrm>
            <a:off x="838200" y="1825625"/>
            <a:ext cx="4983388" cy="4351338"/>
          </a:xfrm>
        </p:spPr>
        <p:txBody>
          <a:bodyPr>
            <a:normAutofit fontScale="92500" lnSpcReduction="10000"/>
          </a:bodyPr>
          <a:lstStyle/>
          <a:p>
            <a:r>
              <a:rPr lang="en-US" dirty="0"/>
              <a:t>Program Counter (PC) Register – Address of the next machine code instruction</a:t>
            </a:r>
          </a:p>
          <a:p>
            <a:r>
              <a:rPr lang="en-US" dirty="0"/>
              <a:t>Current Instruction Register (CIR)</a:t>
            </a:r>
          </a:p>
          <a:p>
            <a:r>
              <a:rPr lang="en-US" dirty="0"/>
              <a:t>The decoder looks at the bits of the CIR and using gates activates the correct ALU Element and  register</a:t>
            </a:r>
          </a:p>
          <a:p>
            <a:r>
              <a:rPr lang="en-US" dirty="0"/>
              <a:t>The Clock causes the logic when to compute and when to copy results back to the register</a:t>
            </a:r>
          </a:p>
        </p:txBody>
      </p:sp>
      <p:sp>
        <p:nvSpPr>
          <p:cNvPr id="6" name="Rectangle 5">
            <a:extLst>
              <a:ext uri="{FF2B5EF4-FFF2-40B4-BE49-F238E27FC236}">
                <a16:creationId xmlns:a16="http://schemas.microsoft.com/office/drawing/2014/main" id="{0F4DC4E2-F199-7506-423B-B8E39509D59C}"/>
              </a:ext>
            </a:extLst>
          </p:cNvPr>
          <p:cNvSpPr/>
          <p:nvPr/>
        </p:nvSpPr>
        <p:spPr>
          <a:xfrm>
            <a:off x="7076727" y="2071014"/>
            <a:ext cx="671610" cy="239049"/>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B09BAF98-2B20-7F2D-7966-DAC1AB046179}"/>
              </a:ext>
            </a:extLst>
          </p:cNvPr>
          <p:cNvSpPr/>
          <p:nvPr/>
        </p:nvSpPr>
        <p:spPr>
          <a:xfrm>
            <a:off x="7211594" y="3180300"/>
            <a:ext cx="916483" cy="342402"/>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PC</a:t>
            </a:r>
          </a:p>
        </p:txBody>
      </p:sp>
      <p:sp>
        <p:nvSpPr>
          <p:cNvPr id="11" name="Rectangle 10">
            <a:extLst>
              <a:ext uri="{FF2B5EF4-FFF2-40B4-BE49-F238E27FC236}">
                <a16:creationId xmlns:a16="http://schemas.microsoft.com/office/drawing/2014/main" id="{940AE15B-80F6-30F0-52FA-BDF3D7D5225A}"/>
              </a:ext>
            </a:extLst>
          </p:cNvPr>
          <p:cNvSpPr/>
          <p:nvPr/>
        </p:nvSpPr>
        <p:spPr>
          <a:xfrm>
            <a:off x="8265343" y="3189520"/>
            <a:ext cx="916483" cy="342402"/>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CIR</a:t>
            </a:r>
          </a:p>
        </p:txBody>
      </p:sp>
      <p:sp>
        <p:nvSpPr>
          <p:cNvPr id="17" name="Rectangle 16">
            <a:extLst>
              <a:ext uri="{FF2B5EF4-FFF2-40B4-BE49-F238E27FC236}">
                <a16:creationId xmlns:a16="http://schemas.microsoft.com/office/drawing/2014/main" id="{333E7944-8BBF-A273-5761-A6B7DC2176BB}"/>
              </a:ext>
            </a:extLst>
          </p:cNvPr>
          <p:cNvSpPr/>
          <p:nvPr/>
        </p:nvSpPr>
        <p:spPr>
          <a:xfrm>
            <a:off x="9302620" y="3182287"/>
            <a:ext cx="1301969" cy="342402"/>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Decoder</a:t>
            </a:r>
          </a:p>
        </p:txBody>
      </p:sp>
      <p:sp>
        <p:nvSpPr>
          <p:cNvPr id="18" name="Rectangle 17">
            <a:extLst>
              <a:ext uri="{FF2B5EF4-FFF2-40B4-BE49-F238E27FC236}">
                <a16:creationId xmlns:a16="http://schemas.microsoft.com/office/drawing/2014/main" id="{542843E0-AFFF-8943-F404-EEC07C801ABD}"/>
              </a:ext>
            </a:extLst>
          </p:cNvPr>
          <p:cNvSpPr/>
          <p:nvPr/>
        </p:nvSpPr>
        <p:spPr>
          <a:xfrm>
            <a:off x="7076727" y="2403317"/>
            <a:ext cx="671610" cy="2390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AA671869-BEC8-70DA-A638-44CF6EC10DA2}"/>
              </a:ext>
            </a:extLst>
          </p:cNvPr>
          <p:cNvSpPr/>
          <p:nvPr/>
        </p:nvSpPr>
        <p:spPr>
          <a:xfrm>
            <a:off x="7929538" y="2069313"/>
            <a:ext cx="671610" cy="2390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0B115F5C-8849-0DDC-E432-EE70CF865A45}"/>
              </a:ext>
            </a:extLst>
          </p:cNvPr>
          <p:cNvSpPr/>
          <p:nvPr/>
        </p:nvSpPr>
        <p:spPr>
          <a:xfrm>
            <a:off x="7929538" y="2401616"/>
            <a:ext cx="671610" cy="2390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B30251BB-2453-F272-E007-E3DBE5873CC7}"/>
              </a:ext>
            </a:extLst>
          </p:cNvPr>
          <p:cNvSpPr/>
          <p:nvPr/>
        </p:nvSpPr>
        <p:spPr>
          <a:xfrm>
            <a:off x="9633567" y="2081768"/>
            <a:ext cx="671610" cy="2390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55E046BE-F374-B04C-DF1F-205120877629}"/>
              </a:ext>
            </a:extLst>
          </p:cNvPr>
          <p:cNvSpPr/>
          <p:nvPr/>
        </p:nvSpPr>
        <p:spPr>
          <a:xfrm>
            <a:off x="9633567" y="2414071"/>
            <a:ext cx="671610" cy="2390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6B2B6268-C236-A579-00DE-8B401B5296DA}"/>
              </a:ext>
            </a:extLst>
          </p:cNvPr>
          <p:cNvSpPr/>
          <p:nvPr/>
        </p:nvSpPr>
        <p:spPr>
          <a:xfrm>
            <a:off x="10486378" y="2080067"/>
            <a:ext cx="671610" cy="2390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E8E6369E-5016-0A13-44A8-B45A0346D341}"/>
              </a:ext>
            </a:extLst>
          </p:cNvPr>
          <p:cNvSpPr/>
          <p:nvPr/>
        </p:nvSpPr>
        <p:spPr>
          <a:xfrm>
            <a:off x="10486378" y="2412370"/>
            <a:ext cx="671610" cy="239049"/>
          </a:xfrm>
          <a:prstGeom prst="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5" name="Elbow Connector 34">
            <a:extLst>
              <a:ext uri="{FF2B5EF4-FFF2-40B4-BE49-F238E27FC236}">
                <a16:creationId xmlns:a16="http://schemas.microsoft.com/office/drawing/2014/main" id="{E31E9323-7CE6-6FB2-4F7F-5310C8E4EE45}"/>
              </a:ext>
            </a:extLst>
          </p:cNvPr>
          <p:cNvCxnSpPr>
            <a:stCxn id="17" idx="0"/>
            <a:endCxn id="6" idx="2"/>
          </p:cNvCxnSpPr>
          <p:nvPr/>
        </p:nvCxnSpPr>
        <p:spPr>
          <a:xfrm rot="16200000" flipV="1">
            <a:off x="8246957" y="1475638"/>
            <a:ext cx="872224" cy="2541073"/>
          </a:xfrm>
          <a:prstGeom prst="bentConnector3">
            <a:avLst>
              <a:gd name="adj1" fmla="val 38964"/>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8" name="Elbow Connector 37">
            <a:extLst>
              <a:ext uri="{FF2B5EF4-FFF2-40B4-BE49-F238E27FC236}">
                <a16:creationId xmlns:a16="http://schemas.microsoft.com/office/drawing/2014/main" id="{4B1AA9A0-8CE1-DA74-C04B-E907FD60D29A}"/>
              </a:ext>
            </a:extLst>
          </p:cNvPr>
          <p:cNvCxnSpPr>
            <a:stCxn id="17" idx="0"/>
            <a:endCxn id="24" idx="2"/>
          </p:cNvCxnSpPr>
          <p:nvPr/>
        </p:nvCxnSpPr>
        <p:spPr>
          <a:xfrm rot="5400000" flipH="1" flipV="1">
            <a:off x="10122460" y="2482564"/>
            <a:ext cx="530868" cy="868578"/>
          </a:xfrm>
          <a:prstGeom prst="bentConnector3">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515D3D7D-C856-C447-2922-A6641F27E954}"/>
              </a:ext>
            </a:extLst>
          </p:cNvPr>
          <p:cNvSpPr txBox="1"/>
          <p:nvPr/>
        </p:nvSpPr>
        <p:spPr>
          <a:xfrm>
            <a:off x="6907134" y="5397865"/>
            <a:ext cx="4657190" cy="369332"/>
          </a:xfrm>
          <a:prstGeom prst="rect">
            <a:avLst/>
          </a:prstGeom>
          <a:noFill/>
        </p:spPr>
        <p:txBody>
          <a:bodyPr wrap="square">
            <a:spAutoFit/>
          </a:bodyPr>
          <a:lstStyle/>
          <a:p>
            <a:pPr algn="ctr"/>
            <a:r>
              <a:rPr lang="en-US" dirty="0"/>
              <a:t>https://</a:t>
            </a:r>
            <a:r>
              <a:rPr lang="en-US" dirty="0" err="1"/>
              <a:t>en.wikipedia.org</a:t>
            </a:r>
            <a:r>
              <a:rPr lang="en-US" dirty="0"/>
              <a:t>/wiki/</a:t>
            </a:r>
            <a:r>
              <a:rPr lang="en-US" dirty="0" err="1"/>
              <a:t>Binary_decoder</a:t>
            </a:r>
            <a:endParaRPr lang="en-US" dirty="0"/>
          </a:p>
        </p:txBody>
      </p:sp>
    </p:spTree>
    <p:extLst>
      <p:ext uri="{BB962C8B-B14F-4D97-AF65-F5344CB8AC3E}">
        <p14:creationId xmlns:p14="http://schemas.microsoft.com/office/powerpoint/2010/main" val="31054899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6A3402-64A5-2193-B8C1-FB1FB02553AC}"/>
              </a:ext>
            </a:extLst>
          </p:cNvPr>
          <p:cNvSpPr>
            <a:spLocks noGrp="1"/>
          </p:cNvSpPr>
          <p:nvPr>
            <p:ph type="title"/>
          </p:nvPr>
        </p:nvSpPr>
        <p:spPr/>
        <p:txBody>
          <a:bodyPr/>
          <a:lstStyle/>
          <a:p>
            <a:r>
              <a:rPr lang="en-US" dirty="0"/>
              <a:t>Set Register to Constant (16-bit instruction)</a:t>
            </a:r>
          </a:p>
        </p:txBody>
      </p:sp>
      <p:grpSp>
        <p:nvGrpSpPr>
          <p:cNvPr id="16" name="Group 15">
            <a:extLst>
              <a:ext uri="{FF2B5EF4-FFF2-40B4-BE49-F238E27FC236}">
                <a16:creationId xmlns:a16="http://schemas.microsoft.com/office/drawing/2014/main" id="{F2C269F2-B75C-712C-7CCB-A32271A1CF59}"/>
              </a:ext>
            </a:extLst>
          </p:cNvPr>
          <p:cNvGrpSpPr/>
          <p:nvPr/>
        </p:nvGrpSpPr>
        <p:grpSpPr>
          <a:xfrm>
            <a:off x="1528425" y="3178823"/>
            <a:ext cx="3478581" cy="369333"/>
            <a:chOff x="1528425" y="1995487"/>
            <a:chExt cx="3478581" cy="369333"/>
          </a:xfrm>
        </p:grpSpPr>
        <p:sp>
          <p:nvSpPr>
            <p:cNvPr id="3" name="Rectangle 2">
              <a:extLst>
                <a:ext uri="{FF2B5EF4-FFF2-40B4-BE49-F238E27FC236}">
                  <a16:creationId xmlns:a16="http://schemas.microsoft.com/office/drawing/2014/main" id="{C457A29E-9016-3F32-E7BE-7F8FB6CFE772}"/>
                </a:ext>
              </a:extLst>
            </p:cNvPr>
            <p:cNvSpPr/>
            <p:nvPr/>
          </p:nvSpPr>
          <p:spPr>
            <a:xfrm>
              <a:off x="1528425"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5" name="Rectangle 4">
              <a:extLst>
                <a:ext uri="{FF2B5EF4-FFF2-40B4-BE49-F238E27FC236}">
                  <a16:creationId xmlns:a16="http://schemas.microsoft.com/office/drawing/2014/main" id="{C36C3E23-D57B-69B9-4640-701865D18BE9}"/>
                </a:ext>
              </a:extLst>
            </p:cNvPr>
            <p:cNvSpPr/>
            <p:nvPr/>
          </p:nvSpPr>
          <p:spPr>
            <a:xfrm>
              <a:off x="1963212"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8" name="Rectangle 7">
              <a:extLst>
                <a:ext uri="{FF2B5EF4-FFF2-40B4-BE49-F238E27FC236}">
                  <a16:creationId xmlns:a16="http://schemas.microsoft.com/office/drawing/2014/main" id="{1DAE2393-306F-25C4-E7C7-0C0071520AB8}"/>
                </a:ext>
              </a:extLst>
            </p:cNvPr>
            <p:cNvSpPr/>
            <p:nvPr/>
          </p:nvSpPr>
          <p:spPr>
            <a:xfrm>
              <a:off x="2398057"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9" name="Rectangle 8">
              <a:extLst>
                <a:ext uri="{FF2B5EF4-FFF2-40B4-BE49-F238E27FC236}">
                  <a16:creationId xmlns:a16="http://schemas.microsoft.com/office/drawing/2014/main" id="{47EE9A4C-C10E-A3AC-8D69-2E1217EDA4CE}"/>
                </a:ext>
              </a:extLst>
            </p:cNvPr>
            <p:cNvSpPr/>
            <p:nvPr/>
          </p:nvSpPr>
          <p:spPr>
            <a:xfrm>
              <a:off x="2832844"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12" name="Rectangle 11">
              <a:extLst>
                <a:ext uri="{FF2B5EF4-FFF2-40B4-BE49-F238E27FC236}">
                  <a16:creationId xmlns:a16="http://schemas.microsoft.com/office/drawing/2014/main" id="{AC4A6076-3768-BB9B-2E6A-C1D91481C722}"/>
                </a:ext>
              </a:extLst>
            </p:cNvPr>
            <p:cNvSpPr/>
            <p:nvPr/>
          </p:nvSpPr>
          <p:spPr>
            <a:xfrm>
              <a:off x="3267742"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13" name="Rectangle 12">
              <a:extLst>
                <a:ext uri="{FF2B5EF4-FFF2-40B4-BE49-F238E27FC236}">
                  <a16:creationId xmlns:a16="http://schemas.microsoft.com/office/drawing/2014/main" id="{14CE0CAF-316B-4205-37F4-89910820B556}"/>
                </a:ext>
              </a:extLst>
            </p:cNvPr>
            <p:cNvSpPr/>
            <p:nvPr/>
          </p:nvSpPr>
          <p:spPr>
            <a:xfrm>
              <a:off x="3702529"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14" name="Rectangle 13">
              <a:extLst>
                <a:ext uri="{FF2B5EF4-FFF2-40B4-BE49-F238E27FC236}">
                  <a16:creationId xmlns:a16="http://schemas.microsoft.com/office/drawing/2014/main" id="{D4369AED-359C-9080-B757-122C972B21D7}"/>
                </a:ext>
              </a:extLst>
            </p:cNvPr>
            <p:cNvSpPr/>
            <p:nvPr/>
          </p:nvSpPr>
          <p:spPr>
            <a:xfrm>
              <a:off x="4137374"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15" name="Rectangle 14">
              <a:extLst>
                <a:ext uri="{FF2B5EF4-FFF2-40B4-BE49-F238E27FC236}">
                  <a16:creationId xmlns:a16="http://schemas.microsoft.com/office/drawing/2014/main" id="{39680262-CBC8-52F0-189A-9D1D9B4E8076}"/>
                </a:ext>
              </a:extLst>
            </p:cNvPr>
            <p:cNvSpPr/>
            <p:nvPr/>
          </p:nvSpPr>
          <p:spPr>
            <a:xfrm>
              <a:off x="4572161"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grpSp>
      <p:sp>
        <p:nvSpPr>
          <p:cNvPr id="18" name="TextBox 17">
            <a:extLst>
              <a:ext uri="{FF2B5EF4-FFF2-40B4-BE49-F238E27FC236}">
                <a16:creationId xmlns:a16="http://schemas.microsoft.com/office/drawing/2014/main" id="{15266729-ACB9-E482-B523-3F9B110373AA}"/>
              </a:ext>
            </a:extLst>
          </p:cNvPr>
          <p:cNvSpPr txBox="1"/>
          <p:nvPr/>
        </p:nvSpPr>
        <p:spPr>
          <a:xfrm>
            <a:off x="7429672" y="2143867"/>
            <a:ext cx="2653290" cy="584775"/>
          </a:xfrm>
          <a:prstGeom prst="rect">
            <a:avLst/>
          </a:prstGeom>
          <a:noFill/>
        </p:spPr>
        <p:txBody>
          <a:bodyPr wrap="none" rtlCol="0">
            <a:spAutoFit/>
          </a:bodyPr>
          <a:lstStyle/>
          <a:p>
            <a:r>
              <a:rPr lang="en-US" sz="3200" dirty="0">
                <a:latin typeface="Courier New" panose="02070309020205020404" pitchFamily="49" charset="0"/>
                <a:cs typeface="Courier New" panose="02070309020205020404" pitchFamily="49" charset="0"/>
              </a:rPr>
              <a:t>SET X2,'H'</a:t>
            </a:r>
          </a:p>
        </p:txBody>
      </p:sp>
      <p:sp>
        <p:nvSpPr>
          <p:cNvPr id="22" name="Rectangle 21">
            <a:extLst>
              <a:ext uri="{FF2B5EF4-FFF2-40B4-BE49-F238E27FC236}">
                <a16:creationId xmlns:a16="http://schemas.microsoft.com/office/drawing/2014/main" id="{BD4D1F36-7107-D2EB-84BA-9CE417146E2F}"/>
              </a:ext>
            </a:extLst>
          </p:cNvPr>
          <p:cNvSpPr/>
          <p:nvPr/>
        </p:nvSpPr>
        <p:spPr>
          <a:xfrm>
            <a:off x="3713791" y="3129713"/>
            <a:ext cx="1330250" cy="48409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Left Brace 30">
            <a:extLst>
              <a:ext uri="{FF2B5EF4-FFF2-40B4-BE49-F238E27FC236}">
                <a16:creationId xmlns:a16="http://schemas.microsoft.com/office/drawing/2014/main" id="{6A2B1D30-80D8-1772-B793-BBE0B2CC1542}"/>
              </a:ext>
            </a:extLst>
          </p:cNvPr>
          <p:cNvSpPr/>
          <p:nvPr/>
        </p:nvSpPr>
        <p:spPr>
          <a:xfrm rot="16200000">
            <a:off x="4440337" y="3549351"/>
            <a:ext cx="362272" cy="869685"/>
          </a:xfrm>
          <a:prstGeom prst="leftBrace">
            <a:avLst/>
          </a:pr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2" name="TextBox 31">
            <a:extLst>
              <a:ext uri="{FF2B5EF4-FFF2-40B4-BE49-F238E27FC236}">
                <a16:creationId xmlns:a16="http://schemas.microsoft.com/office/drawing/2014/main" id="{A4C035E2-3CE9-9B6E-9889-1CEBCDD0E99B}"/>
              </a:ext>
            </a:extLst>
          </p:cNvPr>
          <p:cNvSpPr txBox="1"/>
          <p:nvPr/>
        </p:nvSpPr>
        <p:spPr>
          <a:xfrm>
            <a:off x="4142818" y="4344821"/>
            <a:ext cx="957313" cy="646331"/>
          </a:xfrm>
          <a:prstGeom prst="rect">
            <a:avLst/>
          </a:prstGeom>
          <a:noFill/>
        </p:spPr>
        <p:txBody>
          <a:bodyPr wrap="none" rtlCol="0">
            <a:spAutoFit/>
          </a:bodyPr>
          <a:lstStyle/>
          <a:p>
            <a:r>
              <a:rPr lang="en-US" dirty="0"/>
              <a:t>Register</a:t>
            </a:r>
          </a:p>
          <a:p>
            <a:r>
              <a:rPr lang="en-US" dirty="0"/>
              <a:t>Number</a:t>
            </a:r>
          </a:p>
        </p:txBody>
      </p:sp>
      <p:sp>
        <p:nvSpPr>
          <p:cNvPr id="33" name="TextBox 32">
            <a:extLst>
              <a:ext uri="{FF2B5EF4-FFF2-40B4-BE49-F238E27FC236}">
                <a16:creationId xmlns:a16="http://schemas.microsoft.com/office/drawing/2014/main" id="{F8617A25-2B37-A6A3-FD88-7FBADF1BAA0E}"/>
              </a:ext>
            </a:extLst>
          </p:cNvPr>
          <p:cNvSpPr txBox="1"/>
          <p:nvPr/>
        </p:nvSpPr>
        <p:spPr>
          <a:xfrm>
            <a:off x="3247686" y="5230298"/>
            <a:ext cx="1420517" cy="646331"/>
          </a:xfrm>
          <a:prstGeom prst="rect">
            <a:avLst/>
          </a:prstGeom>
          <a:noFill/>
        </p:spPr>
        <p:txBody>
          <a:bodyPr wrap="none" rtlCol="0">
            <a:spAutoFit/>
          </a:bodyPr>
          <a:lstStyle/>
          <a:p>
            <a:r>
              <a:rPr lang="en-US" dirty="0"/>
              <a:t>0 = A register</a:t>
            </a:r>
          </a:p>
          <a:p>
            <a:r>
              <a:rPr lang="en-US" dirty="0"/>
              <a:t>1 = X register</a:t>
            </a:r>
          </a:p>
        </p:txBody>
      </p:sp>
      <p:cxnSp>
        <p:nvCxnSpPr>
          <p:cNvPr id="34" name="Straight Arrow Connector 33">
            <a:extLst>
              <a:ext uri="{FF2B5EF4-FFF2-40B4-BE49-F238E27FC236}">
                <a16:creationId xmlns:a16="http://schemas.microsoft.com/office/drawing/2014/main" id="{AA69FF53-09C9-49DE-6FD6-8F8275040F8A}"/>
              </a:ext>
            </a:extLst>
          </p:cNvPr>
          <p:cNvCxnSpPr>
            <a:cxnSpLocks/>
            <a:stCxn id="33" idx="0"/>
          </p:cNvCxnSpPr>
          <p:nvPr/>
        </p:nvCxnSpPr>
        <p:spPr>
          <a:xfrm flipH="1" flipV="1">
            <a:off x="3931213" y="3548155"/>
            <a:ext cx="26732" cy="168214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8" name="Left Brace 37">
            <a:extLst>
              <a:ext uri="{FF2B5EF4-FFF2-40B4-BE49-F238E27FC236}">
                <a16:creationId xmlns:a16="http://schemas.microsoft.com/office/drawing/2014/main" id="{DBF7D409-200F-3A73-317A-9BE10AA5619A}"/>
              </a:ext>
            </a:extLst>
          </p:cNvPr>
          <p:cNvSpPr/>
          <p:nvPr/>
        </p:nvSpPr>
        <p:spPr>
          <a:xfrm rot="5400000">
            <a:off x="4154520" y="2200111"/>
            <a:ext cx="362272" cy="1266254"/>
          </a:xfrm>
          <a:prstGeom prst="leftBrace">
            <a:avLst/>
          </a:pr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1" name="Left Brace 40">
            <a:extLst>
              <a:ext uri="{FF2B5EF4-FFF2-40B4-BE49-F238E27FC236}">
                <a16:creationId xmlns:a16="http://schemas.microsoft.com/office/drawing/2014/main" id="{78183E26-6E6E-D765-AD39-6B0087D27BC2}"/>
              </a:ext>
            </a:extLst>
          </p:cNvPr>
          <p:cNvSpPr/>
          <p:nvPr/>
        </p:nvSpPr>
        <p:spPr>
          <a:xfrm rot="5400000">
            <a:off x="2398984" y="1747866"/>
            <a:ext cx="362273" cy="2170744"/>
          </a:xfrm>
          <a:prstGeom prst="leftBrace">
            <a:avLst>
              <a:gd name="adj1" fmla="val 0"/>
              <a:gd name="adj2" fmla="val 50000"/>
            </a:avLst>
          </a:pr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Rectangle 6">
            <a:extLst>
              <a:ext uri="{FF2B5EF4-FFF2-40B4-BE49-F238E27FC236}">
                <a16:creationId xmlns:a16="http://schemas.microsoft.com/office/drawing/2014/main" id="{457845A3-0FB9-6B7F-B807-E901978CAFE0}"/>
              </a:ext>
            </a:extLst>
          </p:cNvPr>
          <p:cNvSpPr/>
          <p:nvPr/>
        </p:nvSpPr>
        <p:spPr>
          <a:xfrm>
            <a:off x="1494750" y="3121442"/>
            <a:ext cx="2249778" cy="48409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E15FCDB0-E6D0-64FD-4C0C-67EA9A4F5E3D}"/>
              </a:ext>
            </a:extLst>
          </p:cNvPr>
          <p:cNvGrpSpPr/>
          <p:nvPr/>
        </p:nvGrpSpPr>
        <p:grpSpPr>
          <a:xfrm>
            <a:off x="5665082" y="3189512"/>
            <a:ext cx="3478581" cy="369333"/>
            <a:chOff x="1528425" y="1995487"/>
            <a:chExt cx="3478581" cy="369333"/>
          </a:xfrm>
        </p:grpSpPr>
        <p:sp>
          <p:nvSpPr>
            <p:cNvPr id="17" name="Rectangle 16">
              <a:extLst>
                <a:ext uri="{FF2B5EF4-FFF2-40B4-BE49-F238E27FC236}">
                  <a16:creationId xmlns:a16="http://schemas.microsoft.com/office/drawing/2014/main" id="{5E6F539E-231C-3158-E2E5-6FFA9EEB6DEC}"/>
                </a:ext>
              </a:extLst>
            </p:cNvPr>
            <p:cNvSpPr/>
            <p:nvPr/>
          </p:nvSpPr>
          <p:spPr>
            <a:xfrm>
              <a:off x="1528425"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19" name="Rectangle 18">
              <a:extLst>
                <a:ext uri="{FF2B5EF4-FFF2-40B4-BE49-F238E27FC236}">
                  <a16:creationId xmlns:a16="http://schemas.microsoft.com/office/drawing/2014/main" id="{120BAFEA-950C-98A5-ECF2-1847C396ADCF}"/>
                </a:ext>
              </a:extLst>
            </p:cNvPr>
            <p:cNvSpPr/>
            <p:nvPr/>
          </p:nvSpPr>
          <p:spPr>
            <a:xfrm>
              <a:off x="1963212"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20" name="Rectangle 19">
              <a:extLst>
                <a:ext uri="{FF2B5EF4-FFF2-40B4-BE49-F238E27FC236}">
                  <a16:creationId xmlns:a16="http://schemas.microsoft.com/office/drawing/2014/main" id="{8802A24A-7534-B439-05BA-6AB162BEED8E}"/>
                </a:ext>
              </a:extLst>
            </p:cNvPr>
            <p:cNvSpPr/>
            <p:nvPr/>
          </p:nvSpPr>
          <p:spPr>
            <a:xfrm>
              <a:off x="2398057"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21" name="Rectangle 20">
              <a:extLst>
                <a:ext uri="{FF2B5EF4-FFF2-40B4-BE49-F238E27FC236}">
                  <a16:creationId xmlns:a16="http://schemas.microsoft.com/office/drawing/2014/main" id="{35589437-127D-F383-05D0-4AF3E75CD621}"/>
                </a:ext>
              </a:extLst>
            </p:cNvPr>
            <p:cNvSpPr/>
            <p:nvPr/>
          </p:nvSpPr>
          <p:spPr>
            <a:xfrm>
              <a:off x="2832844"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23" name="Rectangle 22">
              <a:extLst>
                <a:ext uri="{FF2B5EF4-FFF2-40B4-BE49-F238E27FC236}">
                  <a16:creationId xmlns:a16="http://schemas.microsoft.com/office/drawing/2014/main" id="{FEFE9ADC-7BB9-9258-AE17-C51601DB4971}"/>
                </a:ext>
              </a:extLst>
            </p:cNvPr>
            <p:cNvSpPr/>
            <p:nvPr/>
          </p:nvSpPr>
          <p:spPr>
            <a:xfrm>
              <a:off x="3267742"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24" name="Rectangle 23">
              <a:extLst>
                <a:ext uri="{FF2B5EF4-FFF2-40B4-BE49-F238E27FC236}">
                  <a16:creationId xmlns:a16="http://schemas.microsoft.com/office/drawing/2014/main" id="{A7B03F70-5854-6090-1236-27BF3536F342}"/>
                </a:ext>
              </a:extLst>
            </p:cNvPr>
            <p:cNvSpPr/>
            <p:nvPr/>
          </p:nvSpPr>
          <p:spPr>
            <a:xfrm>
              <a:off x="3702529"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25" name="Rectangle 24">
              <a:extLst>
                <a:ext uri="{FF2B5EF4-FFF2-40B4-BE49-F238E27FC236}">
                  <a16:creationId xmlns:a16="http://schemas.microsoft.com/office/drawing/2014/main" id="{28499DB0-071F-2B84-B05E-E0338C827539}"/>
                </a:ext>
              </a:extLst>
            </p:cNvPr>
            <p:cNvSpPr/>
            <p:nvPr/>
          </p:nvSpPr>
          <p:spPr>
            <a:xfrm>
              <a:off x="4137374"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26" name="Rectangle 25">
              <a:extLst>
                <a:ext uri="{FF2B5EF4-FFF2-40B4-BE49-F238E27FC236}">
                  <a16:creationId xmlns:a16="http://schemas.microsoft.com/office/drawing/2014/main" id="{FA5E8248-4D78-BCA2-A85F-B1E1372BDF28}"/>
                </a:ext>
              </a:extLst>
            </p:cNvPr>
            <p:cNvSpPr/>
            <p:nvPr/>
          </p:nvSpPr>
          <p:spPr>
            <a:xfrm>
              <a:off x="4572161"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grpSp>
      <p:sp>
        <p:nvSpPr>
          <p:cNvPr id="27" name="Left Brace 26">
            <a:extLst>
              <a:ext uri="{FF2B5EF4-FFF2-40B4-BE49-F238E27FC236}">
                <a16:creationId xmlns:a16="http://schemas.microsoft.com/office/drawing/2014/main" id="{C3843E6F-7A3D-EA7A-91CB-43256665D626}"/>
              </a:ext>
            </a:extLst>
          </p:cNvPr>
          <p:cNvSpPr/>
          <p:nvPr/>
        </p:nvSpPr>
        <p:spPr>
          <a:xfrm rot="16200000">
            <a:off x="7227600" y="2256322"/>
            <a:ext cx="369332" cy="3462799"/>
          </a:xfrm>
          <a:prstGeom prst="leftBrace">
            <a:avLst/>
          </a:pr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8" name="TextBox 27">
            <a:extLst>
              <a:ext uri="{FF2B5EF4-FFF2-40B4-BE49-F238E27FC236}">
                <a16:creationId xmlns:a16="http://schemas.microsoft.com/office/drawing/2014/main" id="{BE425A28-5171-09A4-C50E-2A277E0C6E90}"/>
              </a:ext>
            </a:extLst>
          </p:cNvPr>
          <p:cNvSpPr txBox="1"/>
          <p:nvPr/>
        </p:nvSpPr>
        <p:spPr>
          <a:xfrm>
            <a:off x="6071125" y="4298654"/>
            <a:ext cx="2848432" cy="369332"/>
          </a:xfrm>
          <a:prstGeom prst="rect">
            <a:avLst/>
          </a:prstGeom>
          <a:noFill/>
        </p:spPr>
        <p:txBody>
          <a:bodyPr wrap="square" rtlCol="0">
            <a:spAutoFit/>
          </a:bodyPr>
          <a:lstStyle/>
          <a:p>
            <a:pPr algn="ctr"/>
            <a:r>
              <a:rPr lang="en-US" dirty="0"/>
              <a:t>ASCII for 'H'</a:t>
            </a:r>
          </a:p>
        </p:txBody>
      </p:sp>
      <p:sp>
        <p:nvSpPr>
          <p:cNvPr id="29" name="TextBox 28">
            <a:extLst>
              <a:ext uri="{FF2B5EF4-FFF2-40B4-BE49-F238E27FC236}">
                <a16:creationId xmlns:a16="http://schemas.microsoft.com/office/drawing/2014/main" id="{E40C39B4-C91B-31AC-F1D9-E1139A7A3D4E}"/>
              </a:ext>
            </a:extLst>
          </p:cNvPr>
          <p:cNvSpPr txBox="1"/>
          <p:nvPr/>
        </p:nvSpPr>
        <p:spPr>
          <a:xfrm>
            <a:off x="1980018" y="2131409"/>
            <a:ext cx="1290033" cy="369332"/>
          </a:xfrm>
          <a:prstGeom prst="rect">
            <a:avLst/>
          </a:prstGeom>
          <a:noFill/>
        </p:spPr>
        <p:txBody>
          <a:bodyPr wrap="none" rtlCol="0">
            <a:spAutoFit/>
          </a:bodyPr>
          <a:lstStyle/>
          <a:p>
            <a:pPr algn="ctr"/>
            <a:r>
              <a:rPr lang="en-US" dirty="0"/>
              <a:t>Set Register</a:t>
            </a:r>
          </a:p>
        </p:txBody>
      </p:sp>
      <p:sp>
        <p:nvSpPr>
          <p:cNvPr id="30" name="Left Brace 29">
            <a:extLst>
              <a:ext uri="{FF2B5EF4-FFF2-40B4-BE49-F238E27FC236}">
                <a16:creationId xmlns:a16="http://schemas.microsoft.com/office/drawing/2014/main" id="{A49AF57F-2336-E30F-A4C9-E1C42609FB09}"/>
              </a:ext>
            </a:extLst>
          </p:cNvPr>
          <p:cNvSpPr/>
          <p:nvPr/>
        </p:nvSpPr>
        <p:spPr>
          <a:xfrm rot="16200000">
            <a:off x="2403773" y="2884123"/>
            <a:ext cx="379824" cy="2217691"/>
          </a:xfrm>
          <a:prstGeom prst="leftBrace">
            <a:avLst/>
          </a:pr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5" name="TextBox 34">
            <a:extLst>
              <a:ext uri="{FF2B5EF4-FFF2-40B4-BE49-F238E27FC236}">
                <a16:creationId xmlns:a16="http://schemas.microsoft.com/office/drawing/2014/main" id="{AB8E2F76-E567-3E8B-B6E9-B9C648285C69}"/>
              </a:ext>
            </a:extLst>
          </p:cNvPr>
          <p:cNvSpPr txBox="1"/>
          <p:nvPr/>
        </p:nvSpPr>
        <p:spPr>
          <a:xfrm>
            <a:off x="2127944" y="4204560"/>
            <a:ext cx="994183" cy="369332"/>
          </a:xfrm>
          <a:prstGeom prst="rect">
            <a:avLst/>
          </a:prstGeom>
          <a:noFill/>
        </p:spPr>
        <p:txBody>
          <a:bodyPr wrap="none" rtlCol="0">
            <a:spAutoFit/>
          </a:bodyPr>
          <a:lstStyle/>
          <a:p>
            <a:pPr algn="ctr"/>
            <a:r>
              <a:rPr lang="en-US" dirty="0"/>
              <a:t>Op Code</a:t>
            </a:r>
          </a:p>
        </p:txBody>
      </p:sp>
    </p:spTree>
    <p:extLst>
      <p:ext uri="{BB962C8B-B14F-4D97-AF65-F5344CB8AC3E}">
        <p14:creationId xmlns:p14="http://schemas.microsoft.com/office/powerpoint/2010/main" val="32486560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6A3402-64A5-2193-B8C1-FB1FB02553AC}"/>
              </a:ext>
            </a:extLst>
          </p:cNvPr>
          <p:cNvSpPr>
            <a:spLocks noGrp="1"/>
          </p:cNvSpPr>
          <p:nvPr>
            <p:ph type="title"/>
          </p:nvPr>
        </p:nvSpPr>
        <p:spPr/>
        <p:txBody>
          <a:bodyPr/>
          <a:lstStyle/>
          <a:p>
            <a:r>
              <a:rPr lang="en-US" dirty="0"/>
              <a:t>Single Register 8-Bit Instruction</a:t>
            </a:r>
          </a:p>
        </p:txBody>
      </p:sp>
      <p:grpSp>
        <p:nvGrpSpPr>
          <p:cNvPr id="16" name="Group 15">
            <a:extLst>
              <a:ext uri="{FF2B5EF4-FFF2-40B4-BE49-F238E27FC236}">
                <a16:creationId xmlns:a16="http://schemas.microsoft.com/office/drawing/2014/main" id="{F2C269F2-B75C-712C-7CCB-A32271A1CF59}"/>
              </a:ext>
            </a:extLst>
          </p:cNvPr>
          <p:cNvGrpSpPr/>
          <p:nvPr/>
        </p:nvGrpSpPr>
        <p:grpSpPr>
          <a:xfrm>
            <a:off x="1528425" y="3178823"/>
            <a:ext cx="3478581" cy="369333"/>
            <a:chOff x="1528425" y="1995487"/>
            <a:chExt cx="3478581" cy="369333"/>
          </a:xfrm>
        </p:grpSpPr>
        <p:sp>
          <p:nvSpPr>
            <p:cNvPr id="3" name="Rectangle 2">
              <a:extLst>
                <a:ext uri="{FF2B5EF4-FFF2-40B4-BE49-F238E27FC236}">
                  <a16:creationId xmlns:a16="http://schemas.microsoft.com/office/drawing/2014/main" id="{C457A29E-9016-3F32-E7BE-7F8FB6CFE772}"/>
                </a:ext>
              </a:extLst>
            </p:cNvPr>
            <p:cNvSpPr/>
            <p:nvPr/>
          </p:nvSpPr>
          <p:spPr>
            <a:xfrm>
              <a:off x="1528425"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5" name="Rectangle 4">
              <a:extLst>
                <a:ext uri="{FF2B5EF4-FFF2-40B4-BE49-F238E27FC236}">
                  <a16:creationId xmlns:a16="http://schemas.microsoft.com/office/drawing/2014/main" id="{C36C3E23-D57B-69B9-4640-701865D18BE9}"/>
                </a:ext>
              </a:extLst>
            </p:cNvPr>
            <p:cNvSpPr/>
            <p:nvPr/>
          </p:nvSpPr>
          <p:spPr>
            <a:xfrm>
              <a:off x="1963212"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8" name="Rectangle 7">
              <a:extLst>
                <a:ext uri="{FF2B5EF4-FFF2-40B4-BE49-F238E27FC236}">
                  <a16:creationId xmlns:a16="http://schemas.microsoft.com/office/drawing/2014/main" id="{1DAE2393-306F-25C4-E7C7-0C0071520AB8}"/>
                </a:ext>
              </a:extLst>
            </p:cNvPr>
            <p:cNvSpPr/>
            <p:nvPr/>
          </p:nvSpPr>
          <p:spPr>
            <a:xfrm>
              <a:off x="2398057"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9" name="Rectangle 8">
              <a:extLst>
                <a:ext uri="{FF2B5EF4-FFF2-40B4-BE49-F238E27FC236}">
                  <a16:creationId xmlns:a16="http://schemas.microsoft.com/office/drawing/2014/main" id="{47EE9A4C-C10E-A3AC-8D69-2E1217EDA4CE}"/>
                </a:ext>
              </a:extLst>
            </p:cNvPr>
            <p:cNvSpPr/>
            <p:nvPr/>
          </p:nvSpPr>
          <p:spPr>
            <a:xfrm>
              <a:off x="2832844"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12" name="Rectangle 11">
              <a:extLst>
                <a:ext uri="{FF2B5EF4-FFF2-40B4-BE49-F238E27FC236}">
                  <a16:creationId xmlns:a16="http://schemas.microsoft.com/office/drawing/2014/main" id="{AC4A6076-3768-BB9B-2E6A-C1D91481C722}"/>
                </a:ext>
              </a:extLst>
            </p:cNvPr>
            <p:cNvSpPr/>
            <p:nvPr/>
          </p:nvSpPr>
          <p:spPr>
            <a:xfrm>
              <a:off x="3267742"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13" name="Rectangle 12">
              <a:extLst>
                <a:ext uri="{FF2B5EF4-FFF2-40B4-BE49-F238E27FC236}">
                  <a16:creationId xmlns:a16="http://schemas.microsoft.com/office/drawing/2014/main" id="{14CE0CAF-316B-4205-37F4-89910820B556}"/>
                </a:ext>
              </a:extLst>
            </p:cNvPr>
            <p:cNvSpPr/>
            <p:nvPr/>
          </p:nvSpPr>
          <p:spPr>
            <a:xfrm>
              <a:off x="3702529"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14" name="Rectangle 13">
              <a:extLst>
                <a:ext uri="{FF2B5EF4-FFF2-40B4-BE49-F238E27FC236}">
                  <a16:creationId xmlns:a16="http://schemas.microsoft.com/office/drawing/2014/main" id="{D4369AED-359C-9080-B757-122C972B21D7}"/>
                </a:ext>
              </a:extLst>
            </p:cNvPr>
            <p:cNvSpPr/>
            <p:nvPr/>
          </p:nvSpPr>
          <p:spPr>
            <a:xfrm>
              <a:off x="4137374"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15" name="Rectangle 14">
              <a:extLst>
                <a:ext uri="{FF2B5EF4-FFF2-40B4-BE49-F238E27FC236}">
                  <a16:creationId xmlns:a16="http://schemas.microsoft.com/office/drawing/2014/main" id="{39680262-CBC8-52F0-189A-9D1D9B4E8076}"/>
                </a:ext>
              </a:extLst>
            </p:cNvPr>
            <p:cNvSpPr/>
            <p:nvPr/>
          </p:nvSpPr>
          <p:spPr>
            <a:xfrm>
              <a:off x="4572161"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grpSp>
      <p:sp>
        <p:nvSpPr>
          <p:cNvPr id="18" name="TextBox 17">
            <a:extLst>
              <a:ext uri="{FF2B5EF4-FFF2-40B4-BE49-F238E27FC236}">
                <a16:creationId xmlns:a16="http://schemas.microsoft.com/office/drawing/2014/main" id="{15266729-ACB9-E482-B523-3F9B110373AA}"/>
              </a:ext>
            </a:extLst>
          </p:cNvPr>
          <p:cNvSpPr txBox="1"/>
          <p:nvPr/>
        </p:nvSpPr>
        <p:spPr>
          <a:xfrm>
            <a:off x="6096000" y="1905164"/>
            <a:ext cx="5615640" cy="584775"/>
          </a:xfrm>
          <a:prstGeom prst="rect">
            <a:avLst/>
          </a:prstGeom>
          <a:noFill/>
        </p:spPr>
        <p:txBody>
          <a:bodyPr wrap="none" rtlCol="0">
            <a:spAutoFit/>
          </a:bodyPr>
          <a:lstStyle/>
          <a:p>
            <a:r>
              <a:rPr lang="en-US" sz="3200" dirty="0">
                <a:latin typeface="Courier New" panose="02070309020205020404" pitchFamily="49" charset="0"/>
                <a:cs typeface="Courier New" panose="02070309020205020404" pitchFamily="49" charset="0"/>
              </a:rPr>
              <a:t>INC A2  # Increment A2</a:t>
            </a:r>
          </a:p>
        </p:txBody>
      </p:sp>
      <p:sp>
        <p:nvSpPr>
          <p:cNvPr id="22" name="Rectangle 21">
            <a:extLst>
              <a:ext uri="{FF2B5EF4-FFF2-40B4-BE49-F238E27FC236}">
                <a16:creationId xmlns:a16="http://schemas.microsoft.com/office/drawing/2014/main" id="{BD4D1F36-7107-D2EB-84BA-9CE417146E2F}"/>
              </a:ext>
            </a:extLst>
          </p:cNvPr>
          <p:cNvSpPr/>
          <p:nvPr/>
        </p:nvSpPr>
        <p:spPr>
          <a:xfrm>
            <a:off x="3713791" y="3129713"/>
            <a:ext cx="1330250" cy="48409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Left Brace 30">
            <a:extLst>
              <a:ext uri="{FF2B5EF4-FFF2-40B4-BE49-F238E27FC236}">
                <a16:creationId xmlns:a16="http://schemas.microsoft.com/office/drawing/2014/main" id="{6A2B1D30-80D8-1772-B793-BBE0B2CC1542}"/>
              </a:ext>
            </a:extLst>
          </p:cNvPr>
          <p:cNvSpPr/>
          <p:nvPr/>
        </p:nvSpPr>
        <p:spPr>
          <a:xfrm rot="16200000">
            <a:off x="4440337" y="3549351"/>
            <a:ext cx="362272" cy="869685"/>
          </a:xfrm>
          <a:prstGeom prst="leftBrace">
            <a:avLst/>
          </a:pr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2" name="TextBox 31">
            <a:extLst>
              <a:ext uri="{FF2B5EF4-FFF2-40B4-BE49-F238E27FC236}">
                <a16:creationId xmlns:a16="http://schemas.microsoft.com/office/drawing/2014/main" id="{A4C035E2-3CE9-9B6E-9889-1CEBCDD0E99B}"/>
              </a:ext>
            </a:extLst>
          </p:cNvPr>
          <p:cNvSpPr txBox="1"/>
          <p:nvPr/>
        </p:nvSpPr>
        <p:spPr>
          <a:xfrm>
            <a:off x="4142818" y="4344821"/>
            <a:ext cx="957313" cy="646331"/>
          </a:xfrm>
          <a:prstGeom prst="rect">
            <a:avLst/>
          </a:prstGeom>
          <a:noFill/>
        </p:spPr>
        <p:txBody>
          <a:bodyPr wrap="none" rtlCol="0">
            <a:spAutoFit/>
          </a:bodyPr>
          <a:lstStyle/>
          <a:p>
            <a:r>
              <a:rPr lang="en-US" dirty="0"/>
              <a:t>Register</a:t>
            </a:r>
          </a:p>
          <a:p>
            <a:r>
              <a:rPr lang="en-US" dirty="0"/>
              <a:t>Number</a:t>
            </a:r>
          </a:p>
        </p:txBody>
      </p:sp>
      <p:sp>
        <p:nvSpPr>
          <p:cNvPr id="33" name="TextBox 32">
            <a:extLst>
              <a:ext uri="{FF2B5EF4-FFF2-40B4-BE49-F238E27FC236}">
                <a16:creationId xmlns:a16="http://schemas.microsoft.com/office/drawing/2014/main" id="{F8617A25-2B37-A6A3-FD88-7FBADF1BAA0E}"/>
              </a:ext>
            </a:extLst>
          </p:cNvPr>
          <p:cNvSpPr txBox="1"/>
          <p:nvPr/>
        </p:nvSpPr>
        <p:spPr>
          <a:xfrm>
            <a:off x="3247686" y="5230298"/>
            <a:ext cx="1420517" cy="646331"/>
          </a:xfrm>
          <a:prstGeom prst="rect">
            <a:avLst/>
          </a:prstGeom>
          <a:noFill/>
        </p:spPr>
        <p:txBody>
          <a:bodyPr wrap="none" rtlCol="0">
            <a:spAutoFit/>
          </a:bodyPr>
          <a:lstStyle/>
          <a:p>
            <a:r>
              <a:rPr lang="en-US" dirty="0"/>
              <a:t>0 = A register</a:t>
            </a:r>
          </a:p>
          <a:p>
            <a:r>
              <a:rPr lang="en-US" dirty="0"/>
              <a:t>1 = X register</a:t>
            </a:r>
          </a:p>
        </p:txBody>
      </p:sp>
      <p:cxnSp>
        <p:nvCxnSpPr>
          <p:cNvPr id="34" name="Straight Arrow Connector 33">
            <a:extLst>
              <a:ext uri="{FF2B5EF4-FFF2-40B4-BE49-F238E27FC236}">
                <a16:creationId xmlns:a16="http://schemas.microsoft.com/office/drawing/2014/main" id="{AA69FF53-09C9-49DE-6FD6-8F8275040F8A}"/>
              </a:ext>
            </a:extLst>
          </p:cNvPr>
          <p:cNvCxnSpPr>
            <a:cxnSpLocks/>
            <a:stCxn id="33" idx="0"/>
          </p:cNvCxnSpPr>
          <p:nvPr/>
        </p:nvCxnSpPr>
        <p:spPr>
          <a:xfrm flipH="1" flipV="1">
            <a:off x="3931213" y="3548155"/>
            <a:ext cx="26732" cy="168214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8" name="Left Brace 37">
            <a:extLst>
              <a:ext uri="{FF2B5EF4-FFF2-40B4-BE49-F238E27FC236}">
                <a16:creationId xmlns:a16="http://schemas.microsoft.com/office/drawing/2014/main" id="{DBF7D409-200F-3A73-317A-9BE10AA5619A}"/>
              </a:ext>
            </a:extLst>
          </p:cNvPr>
          <p:cNvSpPr/>
          <p:nvPr/>
        </p:nvSpPr>
        <p:spPr>
          <a:xfrm rot="5400000">
            <a:off x="4154520" y="2200111"/>
            <a:ext cx="362272" cy="1266254"/>
          </a:xfrm>
          <a:prstGeom prst="leftBrace">
            <a:avLst/>
          </a:pr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0" name="TextBox 39">
            <a:extLst>
              <a:ext uri="{FF2B5EF4-FFF2-40B4-BE49-F238E27FC236}">
                <a16:creationId xmlns:a16="http://schemas.microsoft.com/office/drawing/2014/main" id="{77F1E588-6674-972E-B495-523EB7381141}"/>
              </a:ext>
            </a:extLst>
          </p:cNvPr>
          <p:cNvSpPr txBox="1"/>
          <p:nvPr/>
        </p:nvSpPr>
        <p:spPr>
          <a:xfrm>
            <a:off x="3884699" y="2131409"/>
            <a:ext cx="940193" cy="369332"/>
          </a:xfrm>
          <a:prstGeom prst="rect">
            <a:avLst/>
          </a:prstGeom>
          <a:noFill/>
        </p:spPr>
        <p:txBody>
          <a:bodyPr wrap="none" rtlCol="0">
            <a:spAutoFit/>
          </a:bodyPr>
          <a:lstStyle/>
          <a:p>
            <a:pPr algn="ctr"/>
            <a:r>
              <a:rPr lang="en-US" dirty="0"/>
              <a:t>Register</a:t>
            </a:r>
          </a:p>
        </p:txBody>
      </p:sp>
      <p:sp>
        <p:nvSpPr>
          <p:cNvPr id="41" name="Left Brace 40">
            <a:extLst>
              <a:ext uri="{FF2B5EF4-FFF2-40B4-BE49-F238E27FC236}">
                <a16:creationId xmlns:a16="http://schemas.microsoft.com/office/drawing/2014/main" id="{78183E26-6E6E-D765-AD39-6B0087D27BC2}"/>
              </a:ext>
            </a:extLst>
          </p:cNvPr>
          <p:cNvSpPr/>
          <p:nvPr/>
        </p:nvSpPr>
        <p:spPr>
          <a:xfrm rot="5400000">
            <a:off x="2398984" y="1747866"/>
            <a:ext cx="362273" cy="2170744"/>
          </a:xfrm>
          <a:prstGeom prst="leftBrace">
            <a:avLst>
              <a:gd name="adj1" fmla="val 0"/>
              <a:gd name="adj2" fmla="val 50000"/>
            </a:avLst>
          </a:pr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2" name="TextBox 41">
            <a:extLst>
              <a:ext uri="{FF2B5EF4-FFF2-40B4-BE49-F238E27FC236}">
                <a16:creationId xmlns:a16="http://schemas.microsoft.com/office/drawing/2014/main" id="{5447EDF9-9D4B-DA1B-69A0-F87DAF7A0586}"/>
              </a:ext>
            </a:extLst>
          </p:cNvPr>
          <p:cNvSpPr txBox="1"/>
          <p:nvPr/>
        </p:nvSpPr>
        <p:spPr>
          <a:xfrm>
            <a:off x="1606071" y="2131409"/>
            <a:ext cx="2037930" cy="369332"/>
          </a:xfrm>
          <a:prstGeom prst="rect">
            <a:avLst/>
          </a:prstGeom>
          <a:noFill/>
        </p:spPr>
        <p:txBody>
          <a:bodyPr wrap="none" rtlCol="0">
            <a:spAutoFit/>
          </a:bodyPr>
          <a:lstStyle/>
          <a:p>
            <a:pPr algn="ctr"/>
            <a:r>
              <a:rPr lang="en-US" dirty="0"/>
              <a:t>Decrement Register</a:t>
            </a:r>
          </a:p>
        </p:txBody>
      </p:sp>
      <p:sp>
        <p:nvSpPr>
          <p:cNvPr id="6" name="Rectangle 5">
            <a:extLst>
              <a:ext uri="{FF2B5EF4-FFF2-40B4-BE49-F238E27FC236}">
                <a16:creationId xmlns:a16="http://schemas.microsoft.com/office/drawing/2014/main" id="{5B0E5947-A000-0F53-DB5E-E9D3D4C3972F}"/>
              </a:ext>
            </a:extLst>
          </p:cNvPr>
          <p:cNvSpPr/>
          <p:nvPr/>
        </p:nvSpPr>
        <p:spPr>
          <a:xfrm>
            <a:off x="1494750" y="3121442"/>
            <a:ext cx="2207778" cy="48409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Left Brace 9">
            <a:extLst>
              <a:ext uri="{FF2B5EF4-FFF2-40B4-BE49-F238E27FC236}">
                <a16:creationId xmlns:a16="http://schemas.microsoft.com/office/drawing/2014/main" id="{8F488D4B-9974-87C4-14E4-102EE705FF5D}"/>
              </a:ext>
            </a:extLst>
          </p:cNvPr>
          <p:cNvSpPr/>
          <p:nvPr/>
        </p:nvSpPr>
        <p:spPr>
          <a:xfrm rot="16200000">
            <a:off x="2403773" y="2884123"/>
            <a:ext cx="379824" cy="2217691"/>
          </a:xfrm>
          <a:prstGeom prst="leftBrace">
            <a:avLst/>
          </a:pr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TextBox 10">
            <a:extLst>
              <a:ext uri="{FF2B5EF4-FFF2-40B4-BE49-F238E27FC236}">
                <a16:creationId xmlns:a16="http://schemas.microsoft.com/office/drawing/2014/main" id="{BDE40B06-2288-B52B-3088-191B7691918A}"/>
              </a:ext>
            </a:extLst>
          </p:cNvPr>
          <p:cNvSpPr txBox="1"/>
          <p:nvPr/>
        </p:nvSpPr>
        <p:spPr>
          <a:xfrm>
            <a:off x="2127944" y="4204560"/>
            <a:ext cx="994183" cy="369332"/>
          </a:xfrm>
          <a:prstGeom prst="rect">
            <a:avLst/>
          </a:prstGeom>
          <a:noFill/>
        </p:spPr>
        <p:txBody>
          <a:bodyPr wrap="none" rtlCol="0">
            <a:spAutoFit/>
          </a:bodyPr>
          <a:lstStyle/>
          <a:p>
            <a:pPr algn="ctr"/>
            <a:r>
              <a:rPr lang="en-US" dirty="0"/>
              <a:t>Op Code</a:t>
            </a:r>
          </a:p>
        </p:txBody>
      </p:sp>
    </p:spTree>
    <p:extLst>
      <p:ext uri="{BB962C8B-B14F-4D97-AF65-F5344CB8AC3E}">
        <p14:creationId xmlns:p14="http://schemas.microsoft.com/office/powerpoint/2010/main" val="252900657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6A3402-64A5-2193-B8C1-FB1FB02553AC}"/>
              </a:ext>
            </a:extLst>
          </p:cNvPr>
          <p:cNvSpPr>
            <a:spLocks noGrp="1"/>
          </p:cNvSpPr>
          <p:nvPr>
            <p:ph type="title"/>
          </p:nvPr>
        </p:nvSpPr>
        <p:spPr/>
        <p:txBody>
          <a:bodyPr/>
          <a:lstStyle/>
          <a:p>
            <a:r>
              <a:rPr lang="en-US" dirty="0"/>
              <a:t>Print  and Halt Instructions</a:t>
            </a:r>
          </a:p>
        </p:txBody>
      </p:sp>
      <p:grpSp>
        <p:nvGrpSpPr>
          <p:cNvPr id="16" name="Group 15">
            <a:extLst>
              <a:ext uri="{FF2B5EF4-FFF2-40B4-BE49-F238E27FC236}">
                <a16:creationId xmlns:a16="http://schemas.microsoft.com/office/drawing/2014/main" id="{F2C269F2-B75C-712C-7CCB-A32271A1CF59}"/>
              </a:ext>
            </a:extLst>
          </p:cNvPr>
          <p:cNvGrpSpPr/>
          <p:nvPr/>
        </p:nvGrpSpPr>
        <p:grpSpPr>
          <a:xfrm>
            <a:off x="1528425" y="3011183"/>
            <a:ext cx="3478581" cy="369333"/>
            <a:chOff x="1528425" y="1995487"/>
            <a:chExt cx="3478581" cy="369333"/>
          </a:xfrm>
        </p:grpSpPr>
        <p:sp>
          <p:nvSpPr>
            <p:cNvPr id="3" name="Rectangle 2">
              <a:extLst>
                <a:ext uri="{FF2B5EF4-FFF2-40B4-BE49-F238E27FC236}">
                  <a16:creationId xmlns:a16="http://schemas.microsoft.com/office/drawing/2014/main" id="{C457A29E-9016-3F32-E7BE-7F8FB6CFE772}"/>
                </a:ext>
              </a:extLst>
            </p:cNvPr>
            <p:cNvSpPr/>
            <p:nvPr/>
          </p:nvSpPr>
          <p:spPr>
            <a:xfrm>
              <a:off x="1528425"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5" name="Rectangle 4">
              <a:extLst>
                <a:ext uri="{FF2B5EF4-FFF2-40B4-BE49-F238E27FC236}">
                  <a16:creationId xmlns:a16="http://schemas.microsoft.com/office/drawing/2014/main" id="{C36C3E23-D57B-69B9-4640-701865D18BE9}"/>
                </a:ext>
              </a:extLst>
            </p:cNvPr>
            <p:cNvSpPr/>
            <p:nvPr/>
          </p:nvSpPr>
          <p:spPr>
            <a:xfrm>
              <a:off x="1963212"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8" name="Rectangle 7">
              <a:extLst>
                <a:ext uri="{FF2B5EF4-FFF2-40B4-BE49-F238E27FC236}">
                  <a16:creationId xmlns:a16="http://schemas.microsoft.com/office/drawing/2014/main" id="{1DAE2393-306F-25C4-E7C7-0C0071520AB8}"/>
                </a:ext>
              </a:extLst>
            </p:cNvPr>
            <p:cNvSpPr/>
            <p:nvPr/>
          </p:nvSpPr>
          <p:spPr>
            <a:xfrm>
              <a:off x="2398057"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9" name="Rectangle 8">
              <a:extLst>
                <a:ext uri="{FF2B5EF4-FFF2-40B4-BE49-F238E27FC236}">
                  <a16:creationId xmlns:a16="http://schemas.microsoft.com/office/drawing/2014/main" id="{47EE9A4C-C10E-A3AC-8D69-2E1217EDA4CE}"/>
                </a:ext>
              </a:extLst>
            </p:cNvPr>
            <p:cNvSpPr/>
            <p:nvPr/>
          </p:nvSpPr>
          <p:spPr>
            <a:xfrm>
              <a:off x="2832844"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12" name="Rectangle 11">
              <a:extLst>
                <a:ext uri="{FF2B5EF4-FFF2-40B4-BE49-F238E27FC236}">
                  <a16:creationId xmlns:a16="http://schemas.microsoft.com/office/drawing/2014/main" id="{AC4A6076-3768-BB9B-2E6A-C1D91481C722}"/>
                </a:ext>
              </a:extLst>
            </p:cNvPr>
            <p:cNvSpPr/>
            <p:nvPr/>
          </p:nvSpPr>
          <p:spPr>
            <a:xfrm>
              <a:off x="3267742"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13" name="Rectangle 12">
              <a:extLst>
                <a:ext uri="{FF2B5EF4-FFF2-40B4-BE49-F238E27FC236}">
                  <a16:creationId xmlns:a16="http://schemas.microsoft.com/office/drawing/2014/main" id="{14CE0CAF-316B-4205-37F4-89910820B556}"/>
                </a:ext>
              </a:extLst>
            </p:cNvPr>
            <p:cNvSpPr/>
            <p:nvPr/>
          </p:nvSpPr>
          <p:spPr>
            <a:xfrm>
              <a:off x="3702529"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14" name="Rectangle 13">
              <a:extLst>
                <a:ext uri="{FF2B5EF4-FFF2-40B4-BE49-F238E27FC236}">
                  <a16:creationId xmlns:a16="http://schemas.microsoft.com/office/drawing/2014/main" id="{D4369AED-359C-9080-B757-122C972B21D7}"/>
                </a:ext>
              </a:extLst>
            </p:cNvPr>
            <p:cNvSpPr/>
            <p:nvPr/>
          </p:nvSpPr>
          <p:spPr>
            <a:xfrm>
              <a:off x="4137374"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15" name="Rectangle 14">
              <a:extLst>
                <a:ext uri="{FF2B5EF4-FFF2-40B4-BE49-F238E27FC236}">
                  <a16:creationId xmlns:a16="http://schemas.microsoft.com/office/drawing/2014/main" id="{39680262-CBC8-52F0-189A-9D1D9B4E8076}"/>
                </a:ext>
              </a:extLst>
            </p:cNvPr>
            <p:cNvSpPr/>
            <p:nvPr/>
          </p:nvSpPr>
          <p:spPr>
            <a:xfrm>
              <a:off x="4572161"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grpSp>
      <p:sp>
        <p:nvSpPr>
          <p:cNvPr id="6" name="TextBox 5">
            <a:extLst>
              <a:ext uri="{FF2B5EF4-FFF2-40B4-BE49-F238E27FC236}">
                <a16:creationId xmlns:a16="http://schemas.microsoft.com/office/drawing/2014/main" id="{6C6FCC78-C045-108B-A231-E73006D936FE}"/>
              </a:ext>
            </a:extLst>
          </p:cNvPr>
          <p:cNvSpPr txBox="1"/>
          <p:nvPr/>
        </p:nvSpPr>
        <p:spPr>
          <a:xfrm>
            <a:off x="6096000" y="1905164"/>
            <a:ext cx="5615640" cy="1569660"/>
          </a:xfrm>
          <a:prstGeom prst="rect">
            <a:avLst/>
          </a:prstGeom>
          <a:noFill/>
        </p:spPr>
        <p:txBody>
          <a:bodyPr wrap="none" rtlCol="0">
            <a:spAutoFit/>
          </a:bodyPr>
          <a:lstStyle/>
          <a:p>
            <a:r>
              <a:rPr lang="en-US" sz="3200" dirty="0">
                <a:latin typeface="Courier New" panose="02070309020205020404" pitchFamily="49" charset="0"/>
                <a:cs typeface="Courier New" panose="02070309020205020404" pitchFamily="49" charset="0"/>
              </a:rPr>
              <a:t>PS      # Print Memory</a:t>
            </a:r>
          </a:p>
          <a:p>
            <a:endParaRPr lang="en-US" sz="3200" dirty="0">
              <a:latin typeface="Courier New" panose="02070309020205020404" pitchFamily="49" charset="0"/>
              <a:cs typeface="Courier New" panose="02070309020205020404" pitchFamily="49" charset="0"/>
            </a:endParaRPr>
          </a:p>
          <a:p>
            <a:r>
              <a:rPr lang="en-US" sz="3200" dirty="0">
                <a:latin typeface="Courier New" panose="02070309020205020404" pitchFamily="49" charset="0"/>
                <a:cs typeface="Courier New" panose="02070309020205020404" pitchFamily="49" charset="0"/>
              </a:rPr>
              <a:t>HALT    # Stop the CPU</a:t>
            </a:r>
          </a:p>
        </p:txBody>
      </p:sp>
      <p:sp>
        <p:nvSpPr>
          <p:cNvPr id="17" name="Rectangle 16">
            <a:extLst>
              <a:ext uri="{FF2B5EF4-FFF2-40B4-BE49-F238E27FC236}">
                <a16:creationId xmlns:a16="http://schemas.microsoft.com/office/drawing/2014/main" id="{0E72114B-E76D-86E5-5173-FE14B89BEB65}"/>
              </a:ext>
            </a:extLst>
          </p:cNvPr>
          <p:cNvSpPr/>
          <p:nvPr/>
        </p:nvSpPr>
        <p:spPr>
          <a:xfrm>
            <a:off x="1494750" y="2953802"/>
            <a:ext cx="3512256" cy="48409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692EE2A7-9F1A-CA5E-D0EF-3B773EED0FBA}"/>
              </a:ext>
            </a:extLst>
          </p:cNvPr>
          <p:cNvGrpSpPr/>
          <p:nvPr/>
        </p:nvGrpSpPr>
        <p:grpSpPr>
          <a:xfrm>
            <a:off x="1494750" y="2008041"/>
            <a:ext cx="3478581" cy="369333"/>
            <a:chOff x="1528425" y="1995487"/>
            <a:chExt cx="3478581" cy="369333"/>
          </a:xfrm>
        </p:grpSpPr>
        <p:sp>
          <p:nvSpPr>
            <p:cNvPr id="25" name="Rectangle 24">
              <a:extLst>
                <a:ext uri="{FF2B5EF4-FFF2-40B4-BE49-F238E27FC236}">
                  <a16:creationId xmlns:a16="http://schemas.microsoft.com/office/drawing/2014/main" id="{48858FF5-2DFD-D0C7-A228-7942FCA705DB}"/>
                </a:ext>
              </a:extLst>
            </p:cNvPr>
            <p:cNvSpPr/>
            <p:nvPr/>
          </p:nvSpPr>
          <p:spPr>
            <a:xfrm>
              <a:off x="1528425"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26" name="Rectangle 25">
              <a:extLst>
                <a:ext uri="{FF2B5EF4-FFF2-40B4-BE49-F238E27FC236}">
                  <a16:creationId xmlns:a16="http://schemas.microsoft.com/office/drawing/2014/main" id="{D9A3C256-7726-41DA-9DA1-B7E849180CE3}"/>
                </a:ext>
              </a:extLst>
            </p:cNvPr>
            <p:cNvSpPr/>
            <p:nvPr/>
          </p:nvSpPr>
          <p:spPr>
            <a:xfrm>
              <a:off x="1963212"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27" name="Rectangle 26">
              <a:extLst>
                <a:ext uri="{FF2B5EF4-FFF2-40B4-BE49-F238E27FC236}">
                  <a16:creationId xmlns:a16="http://schemas.microsoft.com/office/drawing/2014/main" id="{54109F61-E001-9CF2-1EB0-ECFFE2202390}"/>
                </a:ext>
              </a:extLst>
            </p:cNvPr>
            <p:cNvSpPr/>
            <p:nvPr/>
          </p:nvSpPr>
          <p:spPr>
            <a:xfrm>
              <a:off x="2398057"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28" name="Rectangle 27">
              <a:extLst>
                <a:ext uri="{FF2B5EF4-FFF2-40B4-BE49-F238E27FC236}">
                  <a16:creationId xmlns:a16="http://schemas.microsoft.com/office/drawing/2014/main" id="{94F2758C-C895-A385-CF93-9F7120A7DFBE}"/>
                </a:ext>
              </a:extLst>
            </p:cNvPr>
            <p:cNvSpPr/>
            <p:nvPr/>
          </p:nvSpPr>
          <p:spPr>
            <a:xfrm>
              <a:off x="2832844"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29" name="Rectangle 28">
              <a:extLst>
                <a:ext uri="{FF2B5EF4-FFF2-40B4-BE49-F238E27FC236}">
                  <a16:creationId xmlns:a16="http://schemas.microsoft.com/office/drawing/2014/main" id="{2A3A8885-84BA-7F8B-9B2B-B525F49FB4A2}"/>
                </a:ext>
              </a:extLst>
            </p:cNvPr>
            <p:cNvSpPr/>
            <p:nvPr/>
          </p:nvSpPr>
          <p:spPr>
            <a:xfrm>
              <a:off x="3267742"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30" name="Rectangle 29">
              <a:extLst>
                <a:ext uri="{FF2B5EF4-FFF2-40B4-BE49-F238E27FC236}">
                  <a16:creationId xmlns:a16="http://schemas.microsoft.com/office/drawing/2014/main" id="{051E9694-BC55-E433-D630-8E9DB9625A54}"/>
                </a:ext>
              </a:extLst>
            </p:cNvPr>
            <p:cNvSpPr/>
            <p:nvPr/>
          </p:nvSpPr>
          <p:spPr>
            <a:xfrm>
              <a:off x="3702529"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31" name="Rectangle 30">
              <a:extLst>
                <a:ext uri="{FF2B5EF4-FFF2-40B4-BE49-F238E27FC236}">
                  <a16:creationId xmlns:a16="http://schemas.microsoft.com/office/drawing/2014/main" id="{444A616A-A480-CE2F-467F-6D81950D9768}"/>
                </a:ext>
              </a:extLst>
            </p:cNvPr>
            <p:cNvSpPr/>
            <p:nvPr/>
          </p:nvSpPr>
          <p:spPr>
            <a:xfrm>
              <a:off x="4137374"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32" name="Rectangle 31">
              <a:extLst>
                <a:ext uri="{FF2B5EF4-FFF2-40B4-BE49-F238E27FC236}">
                  <a16:creationId xmlns:a16="http://schemas.microsoft.com/office/drawing/2014/main" id="{85B6A2E7-4314-DD4C-E237-47B7C873BD7A}"/>
                </a:ext>
              </a:extLst>
            </p:cNvPr>
            <p:cNvSpPr/>
            <p:nvPr/>
          </p:nvSpPr>
          <p:spPr>
            <a:xfrm>
              <a:off x="4572161"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grpSp>
      <p:sp>
        <p:nvSpPr>
          <p:cNvPr id="33" name="Rectangle 32">
            <a:extLst>
              <a:ext uri="{FF2B5EF4-FFF2-40B4-BE49-F238E27FC236}">
                <a16:creationId xmlns:a16="http://schemas.microsoft.com/office/drawing/2014/main" id="{D1E3B197-ABF2-5F0B-72EF-F9FFE5AB61C8}"/>
              </a:ext>
            </a:extLst>
          </p:cNvPr>
          <p:cNvSpPr/>
          <p:nvPr/>
        </p:nvSpPr>
        <p:spPr>
          <a:xfrm>
            <a:off x="1461075" y="1950660"/>
            <a:ext cx="3512256" cy="48409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1788225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6A3402-64A5-2193-B8C1-FB1FB02553AC}"/>
              </a:ext>
            </a:extLst>
          </p:cNvPr>
          <p:cNvSpPr>
            <a:spLocks noGrp="1"/>
          </p:cNvSpPr>
          <p:nvPr>
            <p:ph type="title"/>
          </p:nvPr>
        </p:nvSpPr>
        <p:spPr/>
        <p:txBody>
          <a:bodyPr/>
          <a:lstStyle/>
          <a:p>
            <a:r>
              <a:rPr lang="en-US" dirty="0"/>
              <a:t>Two Register Instruction</a:t>
            </a:r>
          </a:p>
        </p:txBody>
      </p:sp>
      <p:grpSp>
        <p:nvGrpSpPr>
          <p:cNvPr id="16" name="Group 15">
            <a:extLst>
              <a:ext uri="{FF2B5EF4-FFF2-40B4-BE49-F238E27FC236}">
                <a16:creationId xmlns:a16="http://schemas.microsoft.com/office/drawing/2014/main" id="{F2C269F2-B75C-712C-7CCB-A32271A1CF59}"/>
              </a:ext>
            </a:extLst>
          </p:cNvPr>
          <p:cNvGrpSpPr/>
          <p:nvPr/>
        </p:nvGrpSpPr>
        <p:grpSpPr>
          <a:xfrm>
            <a:off x="1528425" y="3178823"/>
            <a:ext cx="3478581" cy="369333"/>
            <a:chOff x="1528425" y="1995487"/>
            <a:chExt cx="3478581" cy="369333"/>
          </a:xfrm>
        </p:grpSpPr>
        <p:sp>
          <p:nvSpPr>
            <p:cNvPr id="3" name="Rectangle 2">
              <a:extLst>
                <a:ext uri="{FF2B5EF4-FFF2-40B4-BE49-F238E27FC236}">
                  <a16:creationId xmlns:a16="http://schemas.microsoft.com/office/drawing/2014/main" id="{C457A29E-9016-3F32-E7BE-7F8FB6CFE772}"/>
                </a:ext>
              </a:extLst>
            </p:cNvPr>
            <p:cNvSpPr/>
            <p:nvPr/>
          </p:nvSpPr>
          <p:spPr>
            <a:xfrm>
              <a:off x="1528425"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5" name="Rectangle 4">
              <a:extLst>
                <a:ext uri="{FF2B5EF4-FFF2-40B4-BE49-F238E27FC236}">
                  <a16:creationId xmlns:a16="http://schemas.microsoft.com/office/drawing/2014/main" id="{C36C3E23-D57B-69B9-4640-701865D18BE9}"/>
                </a:ext>
              </a:extLst>
            </p:cNvPr>
            <p:cNvSpPr/>
            <p:nvPr/>
          </p:nvSpPr>
          <p:spPr>
            <a:xfrm>
              <a:off x="1963212"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8" name="Rectangle 7">
              <a:extLst>
                <a:ext uri="{FF2B5EF4-FFF2-40B4-BE49-F238E27FC236}">
                  <a16:creationId xmlns:a16="http://schemas.microsoft.com/office/drawing/2014/main" id="{1DAE2393-306F-25C4-E7C7-0C0071520AB8}"/>
                </a:ext>
              </a:extLst>
            </p:cNvPr>
            <p:cNvSpPr/>
            <p:nvPr/>
          </p:nvSpPr>
          <p:spPr>
            <a:xfrm>
              <a:off x="2398057"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9" name="Rectangle 8">
              <a:extLst>
                <a:ext uri="{FF2B5EF4-FFF2-40B4-BE49-F238E27FC236}">
                  <a16:creationId xmlns:a16="http://schemas.microsoft.com/office/drawing/2014/main" id="{47EE9A4C-C10E-A3AC-8D69-2E1217EDA4CE}"/>
                </a:ext>
              </a:extLst>
            </p:cNvPr>
            <p:cNvSpPr/>
            <p:nvPr/>
          </p:nvSpPr>
          <p:spPr>
            <a:xfrm>
              <a:off x="2832844"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12" name="Rectangle 11">
              <a:extLst>
                <a:ext uri="{FF2B5EF4-FFF2-40B4-BE49-F238E27FC236}">
                  <a16:creationId xmlns:a16="http://schemas.microsoft.com/office/drawing/2014/main" id="{AC4A6076-3768-BB9B-2E6A-C1D91481C722}"/>
                </a:ext>
              </a:extLst>
            </p:cNvPr>
            <p:cNvSpPr/>
            <p:nvPr/>
          </p:nvSpPr>
          <p:spPr>
            <a:xfrm>
              <a:off x="3267742"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13" name="Rectangle 12">
              <a:extLst>
                <a:ext uri="{FF2B5EF4-FFF2-40B4-BE49-F238E27FC236}">
                  <a16:creationId xmlns:a16="http://schemas.microsoft.com/office/drawing/2014/main" id="{14CE0CAF-316B-4205-37F4-89910820B556}"/>
                </a:ext>
              </a:extLst>
            </p:cNvPr>
            <p:cNvSpPr/>
            <p:nvPr/>
          </p:nvSpPr>
          <p:spPr>
            <a:xfrm>
              <a:off x="3702529"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14" name="Rectangle 13">
              <a:extLst>
                <a:ext uri="{FF2B5EF4-FFF2-40B4-BE49-F238E27FC236}">
                  <a16:creationId xmlns:a16="http://schemas.microsoft.com/office/drawing/2014/main" id="{D4369AED-359C-9080-B757-122C972B21D7}"/>
                </a:ext>
              </a:extLst>
            </p:cNvPr>
            <p:cNvSpPr/>
            <p:nvPr/>
          </p:nvSpPr>
          <p:spPr>
            <a:xfrm>
              <a:off x="4137374"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15" name="Rectangle 14">
              <a:extLst>
                <a:ext uri="{FF2B5EF4-FFF2-40B4-BE49-F238E27FC236}">
                  <a16:creationId xmlns:a16="http://schemas.microsoft.com/office/drawing/2014/main" id="{39680262-CBC8-52F0-189A-9D1D9B4E8076}"/>
                </a:ext>
              </a:extLst>
            </p:cNvPr>
            <p:cNvSpPr/>
            <p:nvPr/>
          </p:nvSpPr>
          <p:spPr>
            <a:xfrm>
              <a:off x="4572161"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grpSp>
      <p:sp>
        <p:nvSpPr>
          <p:cNvPr id="18" name="TextBox 17">
            <a:extLst>
              <a:ext uri="{FF2B5EF4-FFF2-40B4-BE49-F238E27FC236}">
                <a16:creationId xmlns:a16="http://schemas.microsoft.com/office/drawing/2014/main" id="{15266729-ACB9-E482-B523-3F9B110373AA}"/>
              </a:ext>
            </a:extLst>
          </p:cNvPr>
          <p:cNvSpPr txBox="1"/>
          <p:nvPr/>
        </p:nvSpPr>
        <p:spPr>
          <a:xfrm>
            <a:off x="6096000" y="1905164"/>
            <a:ext cx="6109365" cy="584775"/>
          </a:xfrm>
          <a:prstGeom prst="rect">
            <a:avLst/>
          </a:prstGeom>
          <a:noFill/>
        </p:spPr>
        <p:txBody>
          <a:bodyPr wrap="none" rtlCol="0">
            <a:spAutoFit/>
          </a:bodyPr>
          <a:lstStyle/>
          <a:p>
            <a:r>
              <a:rPr lang="en-US" sz="3200" dirty="0">
                <a:latin typeface="Courier New" panose="02070309020205020404" pitchFamily="49" charset="0"/>
                <a:cs typeface="Courier New" panose="02070309020205020404" pitchFamily="49" charset="0"/>
              </a:rPr>
              <a:t>MV A1,X3 ; Copy A1 to X3</a:t>
            </a:r>
          </a:p>
        </p:txBody>
      </p:sp>
      <p:sp>
        <p:nvSpPr>
          <p:cNvPr id="7" name="Rectangle 6">
            <a:extLst>
              <a:ext uri="{FF2B5EF4-FFF2-40B4-BE49-F238E27FC236}">
                <a16:creationId xmlns:a16="http://schemas.microsoft.com/office/drawing/2014/main" id="{8357BF21-8984-7729-7B45-FD078B17392E}"/>
              </a:ext>
            </a:extLst>
          </p:cNvPr>
          <p:cNvSpPr/>
          <p:nvPr/>
        </p:nvSpPr>
        <p:spPr>
          <a:xfrm>
            <a:off x="2372279" y="3121442"/>
            <a:ext cx="1330250" cy="48409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Left Brace 9">
            <a:extLst>
              <a:ext uri="{FF2B5EF4-FFF2-40B4-BE49-F238E27FC236}">
                <a16:creationId xmlns:a16="http://schemas.microsoft.com/office/drawing/2014/main" id="{774DCD8F-8B6D-9407-77A0-DCDAA676BAEF}"/>
              </a:ext>
            </a:extLst>
          </p:cNvPr>
          <p:cNvSpPr/>
          <p:nvPr/>
        </p:nvSpPr>
        <p:spPr>
          <a:xfrm rot="16200000">
            <a:off x="3086551" y="3532809"/>
            <a:ext cx="362272" cy="869685"/>
          </a:xfrm>
          <a:prstGeom prst="leftBrace">
            <a:avLst/>
          </a:pr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TextBox 10">
            <a:extLst>
              <a:ext uri="{FF2B5EF4-FFF2-40B4-BE49-F238E27FC236}">
                <a16:creationId xmlns:a16="http://schemas.microsoft.com/office/drawing/2014/main" id="{379E145A-3601-8CBA-5F9D-69F74605B6E9}"/>
              </a:ext>
            </a:extLst>
          </p:cNvPr>
          <p:cNvSpPr txBox="1"/>
          <p:nvPr/>
        </p:nvSpPr>
        <p:spPr>
          <a:xfrm>
            <a:off x="2789032" y="4328279"/>
            <a:ext cx="957313" cy="646331"/>
          </a:xfrm>
          <a:prstGeom prst="rect">
            <a:avLst/>
          </a:prstGeom>
          <a:noFill/>
        </p:spPr>
        <p:txBody>
          <a:bodyPr wrap="none" rtlCol="0">
            <a:spAutoFit/>
          </a:bodyPr>
          <a:lstStyle/>
          <a:p>
            <a:r>
              <a:rPr lang="en-US" dirty="0"/>
              <a:t>Register</a:t>
            </a:r>
          </a:p>
          <a:p>
            <a:r>
              <a:rPr lang="en-US" dirty="0"/>
              <a:t>Number</a:t>
            </a:r>
          </a:p>
        </p:txBody>
      </p:sp>
      <p:sp>
        <p:nvSpPr>
          <p:cNvPr id="19" name="TextBox 18">
            <a:extLst>
              <a:ext uri="{FF2B5EF4-FFF2-40B4-BE49-F238E27FC236}">
                <a16:creationId xmlns:a16="http://schemas.microsoft.com/office/drawing/2014/main" id="{60AEE718-D411-D342-5493-9599815BB5A2}"/>
              </a:ext>
            </a:extLst>
          </p:cNvPr>
          <p:cNvSpPr txBox="1"/>
          <p:nvPr/>
        </p:nvSpPr>
        <p:spPr>
          <a:xfrm>
            <a:off x="1194962" y="4314832"/>
            <a:ext cx="1420517" cy="646331"/>
          </a:xfrm>
          <a:prstGeom prst="rect">
            <a:avLst/>
          </a:prstGeom>
          <a:noFill/>
        </p:spPr>
        <p:txBody>
          <a:bodyPr wrap="none" rtlCol="0">
            <a:spAutoFit/>
          </a:bodyPr>
          <a:lstStyle/>
          <a:p>
            <a:r>
              <a:rPr lang="en-US" dirty="0"/>
              <a:t>0 = A register</a:t>
            </a:r>
          </a:p>
          <a:p>
            <a:r>
              <a:rPr lang="en-US" dirty="0"/>
              <a:t>1 = X register</a:t>
            </a:r>
          </a:p>
        </p:txBody>
      </p:sp>
      <p:cxnSp>
        <p:nvCxnSpPr>
          <p:cNvPr id="21" name="Straight Arrow Connector 20">
            <a:extLst>
              <a:ext uri="{FF2B5EF4-FFF2-40B4-BE49-F238E27FC236}">
                <a16:creationId xmlns:a16="http://schemas.microsoft.com/office/drawing/2014/main" id="{C511C4A7-0BB9-E7E6-DE21-8A8CA506AB59}"/>
              </a:ext>
            </a:extLst>
          </p:cNvPr>
          <p:cNvCxnSpPr>
            <a:stCxn id="19" idx="0"/>
            <a:endCxn id="8" idx="2"/>
          </p:cNvCxnSpPr>
          <p:nvPr/>
        </p:nvCxnSpPr>
        <p:spPr>
          <a:xfrm flipV="1">
            <a:off x="1905221" y="3548156"/>
            <a:ext cx="710259" cy="76667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BD4D1F36-7107-D2EB-84BA-9CE417146E2F}"/>
              </a:ext>
            </a:extLst>
          </p:cNvPr>
          <p:cNvSpPr/>
          <p:nvPr/>
        </p:nvSpPr>
        <p:spPr>
          <a:xfrm>
            <a:off x="3713791" y="3129713"/>
            <a:ext cx="1330250" cy="48409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Left Brace 30">
            <a:extLst>
              <a:ext uri="{FF2B5EF4-FFF2-40B4-BE49-F238E27FC236}">
                <a16:creationId xmlns:a16="http://schemas.microsoft.com/office/drawing/2014/main" id="{6A2B1D30-80D8-1772-B793-BBE0B2CC1542}"/>
              </a:ext>
            </a:extLst>
          </p:cNvPr>
          <p:cNvSpPr/>
          <p:nvPr/>
        </p:nvSpPr>
        <p:spPr>
          <a:xfrm rot="16200000">
            <a:off x="4440337" y="3549351"/>
            <a:ext cx="362272" cy="869685"/>
          </a:xfrm>
          <a:prstGeom prst="leftBrace">
            <a:avLst/>
          </a:pr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2" name="TextBox 31">
            <a:extLst>
              <a:ext uri="{FF2B5EF4-FFF2-40B4-BE49-F238E27FC236}">
                <a16:creationId xmlns:a16="http://schemas.microsoft.com/office/drawing/2014/main" id="{A4C035E2-3CE9-9B6E-9889-1CEBCDD0E99B}"/>
              </a:ext>
            </a:extLst>
          </p:cNvPr>
          <p:cNvSpPr txBox="1"/>
          <p:nvPr/>
        </p:nvSpPr>
        <p:spPr>
          <a:xfrm>
            <a:off x="4142818" y="4344821"/>
            <a:ext cx="957313" cy="646331"/>
          </a:xfrm>
          <a:prstGeom prst="rect">
            <a:avLst/>
          </a:prstGeom>
          <a:noFill/>
        </p:spPr>
        <p:txBody>
          <a:bodyPr wrap="none" rtlCol="0">
            <a:spAutoFit/>
          </a:bodyPr>
          <a:lstStyle/>
          <a:p>
            <a:r>
              <a:rPr lang="en-US" dirty="0"/>
              <a:t>Register</a:t>
            </a:r>
          </a:p>
          <a:p>
            <a:r>
              <a:rPr lang="en-US" dirty="0"/>
              <a:t>Number</a:t>
            </a:r>
          </a:p>
        </p:txBody>
      </p:sp>
      <p:sp>
        <p:nvSpPr>
          <p:cNvPr id="33" name="TextBox 32">
            <a:extLst>
              <a:ext uri="{FF2B5EF4-FFF2-40B4-BE49-F238E27FC236}">
                <a16:creationId xmlns:a16="http://schemas.microsoft.com/office/drawing/2014/main" id="{F8617A25-2B37-A6A3-FD88-7FBADF1BAA0E}"/>
              </a:ext>
            </a:extLst>
          </p:cNvPr>
          <p:cNvSpPr txBox="1"/>
          <p:nvPr/>
        </p:nvSpPr>
        <p:spPr>
          <a:xfrm>
            <a:off x="3247686" y="5230298"/>
            <a:ext cx="1420517" cy="646331"/>
          </a:xfrm>
          <a:prstGeom prst="rect">
            <a:avLst/>
          </a:prstGeom>
          <a:noFill/>
        </p:spPr>
        <p:txBody>
          <a:bodyPr wrap="none" rtlCol="0">
            <a:spAutoFit/>
          </a:bodyPr>
          <a:lstStyle/>
          <a:p>
            <a:r>
              <a:rPr lang="en-US" dirty="0"/>
              <a:t>0 = A register</a:t>
            </a:r>
          </a:p>
          <a:p>
            <a:r>
              <a:rPr lang="en-US" dirty="0"/>
              <a:t>1 = X register</a:t>
            </a:r>
          </a:p>
        </p:txBody>
      </p:sp>
      <p:cxnSp>
        <p:nvCxnSpPr>
          <p:cNvPr id="34" name="Straight Arrow Connector 33">
            <a:extLst>
              <a:ext uri="{FF2B5EF4-FFF2-40B4-BE49-F238E27FC236}">
                <a16:creationId xmlns:a16="http://schemas.microsoft.com/office/drawing/2014/main" id="{AA69FF53-09C9-49DE-6FD6-8F8275040F8A}"/>
              </a:ext>
            </a:extLst>
          </p:cNvPr>
          <p:cNvCxnSpPr>
            <a:cxnSpLocks/>
            <a:stCxn id="33" idx="0"/>
          </p:cNvCxnSpPr>
          <p:nvPr/>
        </p:nvCxnSpPr>
        <p:spPr>
          <a:xfrm flipH="1" flipV="1">
            <a:off x="3931213" y="3548155"/>
            <a:ext cx="26732" cy="168214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7" name="Left Brace 36">
            <a:extLst>
              <a:ext uri="{FF2B5EF4-FFF2-40B4-BE49-F238E27FC236}">
                <a16:creationId xmlns:a16="http://schemas.microsoft.com/office/drawing/2014/main" id="{1641CB4D-A73B-4737-2B33-77A098B363DA}"/>
              </a:ext>
            </a:extLst>
          </p:cNvPr>
          <p:cNvSpPr/>
          <p:nvPr/>
        </p:nvSpPr>
        <p:spPr>
          <a:xfrm rot="5400000">
            <a:off x="2888268" y="2208244"/>
            <a:ext cx="362272" cy="1266254"/>
          </a:xfrm>
          <a:prstGeom prst="leftBrace">
            <a:avLst/>
          </a:pr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8" name="Left Brace 37">
            <a:extLst>
              <a:ext uri="{FF2B5EF4-FFF2-40B4-BE49-F238E27FC236}">
                <a16:creationId xmlns:a16="http://schemas.microsoft.com/office/drawing/2014/main" id="{DBF7D409-200F-3A73-317A-9BE10AA5619A}"/>
              </a:ext>
            </a:extLst>
          </p:cNvPr>
          <p:cNvSpPr/>
          <p:nvPr/>
        </p:nvSpPr>
        <p:spPr>
          <a:xfrm rot="5400000">
            <a:off x="4154520" y="2200111"/>
            <a:ext cx="362272" cy="1266254"/>
          </a:xfrm>
          <a:prstGeom prst="leftBrace">
            <a:avLst/>
          </a:pr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9" name="TextBox 38">
            <a:extLst>
              <a:ext uri="{FF2B5EF4-FFF2-40B4-BE49-F238E27FC236}">
                <a16:creationId xmlns:a16="http://schemas.microsoft.com/office/drawing/2014/main" id="{78F34071-755B-6B11-CDAF-87D08E2BE375}"/>
              </a:ext>
            </a:extLst>
          </p:cNvPr>
          <p:cNvSpPr txBox="1"/>
          <p:nvPr/>
        </p:nvSpPr>
        <p:spPr>
          <a:xfrm>
            <a:off x="2460017" y="1914044"/>
            <a:ext cx="1263616" cy="646331"/>
          </a:xfrm>
          <a:prstGeom prst="rect">
            <a:avLst/>
          </a:prstGeom>
          <a:noFill/>
        </p:spPr>
        <p:txBody>
          <a:bodyPr wrap="none" rtlCol="0">
            <a:spAutoFit/>
          </a:bodyPr>
          <a:lstStyle/>
          <a:p>
            <a:pPr algn="ctr"/>
            <a:r>
              <a:rPr lang="en-US" dirty="0"/>
              <a:t>Destination</a:t>
            </a:r>
          </a:p>
          <a:p>
            <a:pPr algn="ctr"/>
            <a:r>
              <a:rPr lang="en-US" dirty="0"/>
              <a:t>Register</a:t>
            </a:r>
          </a:p>
        </p:txBody>
      </p:sp>
      <p:sp>
        <p:nvSpPr>
          <p:cNvPr id="40" name="TextBox 39">
            <a:extLst>
              <a:ext uri="{FF2B5EF4-FFF2-40B4-BE49-F238E27FC236}">
                <a16:creationId xmlns:a16="http://schemas.microsoft.com/office/drawing/2014/main" id="{77F1E588-6674-972E-B495-523EB7381141}"/>
              </a:ext>
            </a:extLst>
          </p:cNvPr>
          <p:cNvSpPr txBox="1"/>
          <p:nvPr/>
        </p:nvSpPr>
        <p:spPr>
          <a:xfrm>
            <a:off x="3890421" y="1908616"/>
            <a:ext cx="940194" cy="646331"/>
          </a:xfrm>
          <a:prstGeom prst="rect">
            <a:avLst/>
          </a:prstGeom>
          <a:noFill/>
        </p:spPr>
        <p:txBody>
          <a:bodyPr wrap="none" rtlCol="0">
            <a:spAutoFit/>
          </a:bodyPr>
          <a:lstStyle/>
          <a:p>
            <a:pPr algn="ctr"/>
            <a:r>
              <a:rPr lang="en-US" dirty="0"/>
              <a:t>Source</a:t>
            </a:r>
          </a:p>
          <a:p>
            <a:pPr algn="ctr"/>
            <a:r>
              <a:rPr lang="en-US" dirty="0"/>
              <a:t>Register</a:t>
            </a:r>
          </a:p>
        </p:txBody>
      </p:sp>
      <p:sp>
        <p:nvSpPr>
          <p:cNvPr id="41" name="Left Brace 40">
            <a:extLst>
              <a:ext uri="{FF2B5EF4-FFF2-40B4-BE49-F238E27FC236}">
                <a16:creationId xmlns:a16="http://schemas.microsoft.com/office/drawing/2014/main" id="{78183E26-6E6E-D765-AD39-6B0087D27BC2}"/>
              </a:ext>
            </a:extLst>
          </p:cNvPr>
          <p:cNvSpPr/>
          <p:nvPr/>
        </p:nvSpPr>
        <p:spPr>
          <a:xfrm rot="5400000">
            <a:off x="1777143" y="2369708"/>
            <a:ext cx="362272" cy="927059"/>
          </a:xfrm>
          <a:prstGeom prst="leftBrace">
            <a:avLst/>
          </a:pr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2" name="TextBox 41">
            <a:extLst>
              <a:ext uri="{FF2B5EF4-FFF2-40B4-BE49-F238E27FC236}">
                <a16:creationId xmlns:a16="http://schemas.microsoft.com/office/drawing/2014/main" id="{5447EDF9-9D4B-DA1B-69A0-F87DAF7A0586}"/>
              </a:ext>
            </a:extLst>
          </p:cNvPr>
          <p:cNvSpPr txBox="1"/>
          <p:nvPr/>
        </p:nvSpPr>
        <p:spPr>
          <a:xfrm>
            <a:off x="1496347" y="1914044"/>
            <a:ext cx="940193" cy="646331"/>
          </a:xfrm>
          <a:prstGeom prst="rect">
            <a:avLst/>
          </a:prstGeom>
          <a:noFill/>
        </p:spPr>
        <p:txBody>
          <a:bodyPr wrap="none" rtlCol="0">
            <a:spAutoFit/>
          </a:bodyPr>
          <a:lstStyle/>
          <a:p>
            <a:pPr algn="ctr"/>
            <a:r>
              <a:rPr lang="en-US" dirty="0"/>
              <a:t>Register</a:t>
            </a:r>
          </a:p>
          <a:p>
            <a:pPr algn="ctr"/>
            <a:r>
              <a:rPr lang="en-US" dirty="0"/>
              <a:t>Copy</a:t>
            </a:r>
          </a:p>
        </p:txBody>
      </p:sp>
      <p:sp>
        <p:nvSpPr>
          <p:cNvPr id="6" name="Rectangle 5">
            <a:extLst>
              <a:ext uri="{FF2B5EF4-FFF2-40B4-BE49-F238E27FC236}">
                <a16:creationId xmlns:a16="http://schemas.microsoft.com/office/drawing/2014/main" id="{38475088-3631-E1AE-A247-C29DEBC6CCA7}"/>
              </a:ext>
            </a:extLst>
          </p:cNvPr>
          <p:cNvSpPr/>
          <p:nvPr/>
        </p:nvSpPr>
        <p:spPr>
          <a:xfrm>
            <a:off x="1487951" y="3125754"/>
            <a:ext cx="892045" cy="48409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2476410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1AECAE-D2D3-3A80-123E-D88A3F7C302B}"/>
              </a:ext>
            </a:extLst>
          </p:cNvPr>
          <p:cNvSpPr>
            <a:spLocks noGrp="1"/>
          </p:cNvSpPr>
          <p:nvPr>
            <p:ph type="title"/>
          </p:nvPr>
        </p:nvSpPr>
        <p:spPr>
          <a:xfrm>
            <a:off x="350520" y="1615440"/>
            <a:ext cx="2558169" cy="3337560"/>
          </a:xfrm>
        </p:spPr>
        <p:txBody>
          <a:bodyPr>
            <a:normAutofit/>
          </a:bodyPr>
          <a:lstStyle/>
          <a:p>
            <a:r>
              <a:rPr lang="en-US" dirty="0"/>
              <a:t>CDC8512 Emulator</a:t>
            </a:r>
            <a:br>
              <a:rPr lang="en-US" dirty="0"/>
            </a:br>
            <a:r>
              <a:rPr lang="en-US" dirty="0"/>
              <a:t>in</a:t>
            </a:r>
            <a:br>
              <a:rPr lang="en-US" dirty="0"/>
            </a:br>
            <a:r>
              <a:rPr lang="en-US" dirty="0"/>
              <a:t>JavaScript</a:t>
            </a:r>
          </a:p>
        </p:txBody>
      </p:sp>
      <p:sp>
        <p:nvSpPr>
          <p:cNvPr id="3" name="TextBox 2">
            <a:extLst>
              <a:ext uri="{FF2B5EF4-FFF2-40B4-BE49-F238E27FC236}">
                <a16:creationId xmlns:a16="http://schemas.microsoft.com/office/drawing/2014/main" id="{C276016F-1C3F-754B-C3A3-B79306EE0F80}"/>
              </a:ext>
            </a:extLst>
          </p:cNvPr>
          <p:cNvSpPr txBox="1"/>
          <p:nvPr/>
        </p:nvSpPr>
        <p:spPr>
          <a:xfrm>
            <a:off x="1629604" y="612844"/>
            <a:ext cx="10341293" cy="5632311"/>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        // 5-bit patterns (bits 7-3)</a:t>
            </a:r>
          </a:p>
          <a:p>
            <a:r>
              <a:rPr lang="en-US" sz="2000" b="1" dirty="0">
                <a:latin typeface="Courier New" panose="02070309020205020404" pitchFamily="49" charset="0"/>
                <a:cs typeface="Courier New" panose="02070309020205020404" pitchFamily="49" charset="0"/>
              </a:rPr>
              <a:t>        else if ((instruction &gt;&gt; 3) === 0x08) { // 01000xxx - ZERO</a:t>
            </a:r>
          </a:p>
          <a:p>
            <a:r>
              <a:rPr lang="en-US" sz="2000" b="1" dirty="0">
                <a:latin typeface="Courier New" panose="02070309020205020404" pitchFamily="49" charset="0"/>
                <a:cs typeface="Courier New" panose="02070309020205020404" pitchFamily="49" charset="0"/>
              </a:rPr>
              <a:t>            const register = instruction &amp; 0x07;</a:t>
            </a:r>
          </a:p>
          <a:p>
            <a:r>
              <a:rPr lang="en-US" sz="2000" b="1" dirty="0">
                <a:latin typeface="Courier New" panose="02070309020205020404" pitchFamily="49" charset="0"/>
                <a:cs typeface="Courier New" panose="02070309020205020404" pitchFamily="49" charset="0"/>
              </a:rPr>
              <a:t>            const </a:t>
            </a:r>
            <a:r>
              <a:rPr lang="en-US" sz="2000" b="1" dirty="0" err="1">
                <a:latin typeface="Courier New" panose="02070309020205020404" pitchFamily="49" charset="0"/>
                <a:cs typeface="Courier New" panose="02070309020205020404" pitchFamily="49" charset="0"/>
              </a:rPr>
              <a:t>regName</a:t>
            </a:r>
            <a:r>
              <a:rPr lang="en-US" sz="2000" b="1" dirty="0">
                <a:latin typeface="Courier New" panose="02070309020205020404" pitchFamily="49" charset="0"/>
                <a:cs typeface="Courier New" panose="02070309020205020404" pitchFamily="49" charset="0"/>
              </a:rPr>
              <a:t> = </a:t>
            </a:r>
            <a:r>
              <a:rPr lang="en-US" sz="2000" b="1" dirty="0" err="1">
                <a:latin typeface="Courier New" panose="02070309020205020404" pitchFamily="49" charset="0"/>
                <a:cs typeface="Courier New" panose="02070309020205020404" pitchFamily="49" charset="0"/>
              </a:rPr>
              <a:t>this.getRegisterName</a:t>
            </a:r>
            <a:r>
              <a:rPr lang="en-US" sz="2000" b="1" dirty="0">
                <a:latin typeface="Courier New" panose="02070309020205020404" pitchFamily="49" charset="0"/>
                <a:cs typeface="Courier New" panose="02070309020205020404" pitchFamily="49" charset="0"/>
              </a:rPr>
              <a:t>(register);</a:t>
            </a:r>
          </a:p>
          <a:p>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this.cpu</a:t>
            </a:r>
            <a:r>
              <a:rPr lang="en-US" sz="2000" b="1" dirty="0">
                <a:latin typeface="Courier New" panose="02070309020205020404" pitchFamily="49" charset="0"/>
                <a:cs typeface="Courier New" panose="02070309020205020404" pitchFamily="49" charset="0"/>
              </a:rPr>
              <a:t>[</a:t>
            </a:r>
            <a:r>
              <a:rPr lang="en-US" sz="2000" b="1" dirty="0" err="1">
                <a:latin typeface="Courier New" panose="02070309020205020404" pitchFamily="49" charset="0"/>
                <a:cs typeface="Courier New" panose="02070309020205020404" pitchFamily="49" charset="0"/>
              </a:rPr>
              <a:t>regName</a:t>
            </a:r>
            <a:r>
              <a:rPr lang="en-US" sz="2000" b="1" dirty="0">
                <a:latin typeface="Courier New" panose="02070309020205020404" pitchFamily="49" charset="0"/>
                <a:cs typeface="Courier New" panose="02070309020205020404" pitchFamily="49" charset="0"/>
              </a:rPr>
              <a:t>] = 0;</a:t>
            </a:r>
          </a:p>
          <a:p>
            <a:r>
              <a:rPr lang="en-US" sz="2000" b="1" dirty="0">
                <a:latin typeface="Courier New" panose="02070309020205020404" pitchFamily="49" charset="0"/>
                <a:cs typeface="Courier New" panose="02070309020205020404" pitchFamily="49" charset="0"/>
              </a:rPr>
              <a:t>            </a:t>
            </a:r>
          </a:p>
          <a:p>
            <a:r>
              <a:rPr lang="en-US" sz="2000" b="1" dirty="0">
                <a:latin typeface="Courier New" panose="02070309020205020404" pitchFamily="49" charset="0"/>
                <a:cs typeface="Courier New" panose="02070309020205020404" pitchFamily="49" charset="0"/>
              </a:rPr>
              <a:t>            // CDC 6500 load/store architecture: </a:t>
            </a:r>
          </a:p>
          <a:p>
            <a:r>
              <a:rPr lang="en-US" sz="2000" b="1" dirty="0">
                <a:latin typeface="Courier New" panose="02070309020205020404" pitchFamily="49" charset="0"/>
                <a:cs typeface="Courier New" panose="02070309020205020404" pitchFamily="49" charset="0"/>
              </a:rPr>
              <a:t>            if (</a:t>
            </a:r>
            <a:r>
              <a:rPr lang="en-US" sz="2000" b="1" dirty="0" err="1">
                <a:latin typeface="Courier New" panose="02070309020205020404" pitchFamily="49" charset="0"/>
                <a:cs typeface="Courier New" panose="02070309020205020404" pitchFamily="49" charset="0"/>
              </a:rPr>
              <a:t>regName</a:t>
            </a:r>
            <a:r>
              <a:rPr lang="en-US" sz="2000" b="1" dirty="0">
                <a:latin typeface="Courier New" panose="02070309020205020404" pitchFamily="49" charset="0"/>
                <a:cs typeface="Courier New" panose="02070309020205020404" pitchFamily="49" charset="0"/>
              </a:rPr>
              <a:t> === 'a0') {</a:t>
            </a:r>
          </a:p>
          <a:p>
            <a:r>
              <a:rPr lang="en-US" sz="2000" b="1" dirty="0">
                <a:latin typeface="Courier New" panose="02070309020205020404" pitchFamily="49" charset="0"/>
                <a:cs typeface="Courier New" panose="02070309020205020404" pitchFamily="49" charset="0"/>
              </a:rPr>
              <a:t>                this.cpu.x0 = </a:t>
            </a:r>
            <a:r>
              <a:rPr lang="en-US" sz="2000" b="1" dirty="0" err="1">
                <a:latin typeface="Courier New" panose="02070309020205020404" pitchFamily="49" charset="0"/>
                <a:cs typeface="Courier New" panose="02070309020205020404" pitchFamily="49" charset="0"/>
              </a:rPr>
              <a:t>this.cpu.memory</a:t>
            </a:r>
            <a:r>
              <a:rPr lang="en-US" sz="2000" b="1" dirty="0">
                <a:latin typeface="Courier New" panose="02070309020205020404" pitchFamily="49" charset="0"/>
                <a:cs typeface="Courier New" panose="02070309020205020404" pitchFamily="49" charset="0"/>
              </a:rPr>
              <a:t>[this.cpu.a0];</a:t>
            </a:r>
          </a:p>
          <a:p>
            <a:r>
              <a:rPr lang="en-US" sz="2000" b="1" dirty="0">
                <a:latin typeface="Courier New" panose="02070309020205020404" pitchFamily="49" charset="0"/>
                <a:cs typeface="Courier New" panose="02070309020205020404" pitchFamily="49" charset="0"/>
              </a:rPr>
              <a:t>            } else if (</a:t>
            </a:r>
            <a:r>
              <a:rPr lang="en-US" sz="2000" b="1" dirty="0" err="1">
                <a:latin typeface="Courier New" panose="02070309020205020404" pitchFamily="49" charset="0"/>
                <a:cs typeface="Courier New" panose="02070309020205020404" pitchFamily="49" charset="0"/>
              </a:rPr>
              <a:t>regName</a:t>
            </a:r>
            <a:r>
              <a:rPr lang="en-US" sz="2000" b="1" dirty="0">
                <a:latin typeface="Courier New" panose="02070309020205020404" pitchFamily="49" charset="0"/>
                <a:cs typeface="Courier New" panose="02070309020205020404" pitchFamily="49" charset="0"/>
              </a:rPr>
              <a:t> === 'a1') {</a:t>
            </a:r>
          </a:p>
          <a:p>
            <a:r>
              <a:rPr lang="en-US" sz="2000" b="1" dirty="0">
                <a:latin typeface="Courier New" panose="02070309020205020404" pitchFamily="49" charset="0"/>
                <a:cs typeface="Courier New" panose="02070309020205020404" pitchFamily="49" charset="0"/>
              </a:rPr>
              <a:t>                this.cpu.x1 = </a:t>
            </a:r>
            <a:r>
              <a:rPr lang="en-US" sz="2000" b="1" dirty="0" err="1">
                <a:latin typeface="Courier New" panose="02070309020205020404" pitchFamily="49" charset="0"/>
                <a:cs typeface="Courier New" panose="02070309020205020404" pitchFamily="49" charset="0"/>
              </a:rPr>
              <a:t>this.cpu.memory</a:t>
            </a:r>
            <a:r>
              <a:rPr lang="en-US" sz="2000" b="1" dirty="0">
                <a:latin typeface="Courier New" panose="02070309020205020404" pitchFamily="49" charset="0"/>
                <a:cs typeface="Courier New" panose="02070309020205020404" pitchFamily="49" charset="0"/>
              </a:rPr>
              <a:t>[this.cpu.a1];</a:t>
            </a:r>
          </a:p>
          <a:p>
            <a:r>
              <a:rPr lang="en-US" sz="2000" b="1" dirty="0">
                <a:latin typeface="Courier New" panose="02070309020205020404" pitchFamily="49" charset="0"/>
                <a:cs typeface="Courier New" panose="02070309020205020404" pitchFamily="49" charset="0"/>
              </a:rPr>
              <a:t>            } else if (</a:t>
            </a:r>
            <a:r>
              <a:rPr lang="en-US" sz="2000" b="1" dirty="0" err="1">
                <a:latin typeface="Courier New" panose="02070309020205020404" pitchFamily="49" charset="0"/>
                <a:cs typeface="Courier New" panose="02070309020205020404" pitchFamily="49" charset="0"/>
              </a:rPr>
              <a:t>regName</a:t>
            </a:r>
            <a:r>
              <a:rPr lang="en-US" sz="2000" b="1" dirty="0">
                <a:latin typeface="Courier New" panose="02070309020205020404" pitchFamily="49" charset="0"/>
                <a:cs typeface="Courier New" panose="02070309020205020404" pitchFamily="49" charset="0"/>
              </a:rPr>
              <a:t> === 'a2') {</a:t>
            </a:r>
          </a:p>
          <a:p>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this.cpu.memory</a:t>
            </a:r>
            <a:r>
              <a:rPr lang="en-US" sz="2000" b="1" dirty="0">
                <a:latin typeface="Courier New" panose="02070309020205020404" pitchFamily="49" charset="0"/>
                <a:cs typeface="Courier New" panose="02070309020205020404" pitchFamily="49" charset="0"/>
              </a:rPr>
              <a:t>[this.cpu.a2] = this.cpu.x2;</a:t>
            </a:r>
          </a:p>
          <a:p>
            <a:r>
              <a:rPr lang="en-US" sz="2000" b="1" dirty="0">
                <a:latin typeface="Courier New" panose="02070309020205020404" pitchFamily="49" charset="0"/>
                <a:cs typeface="Courier New" panose="02070309020205020404" pitchFamily="49" charset="0"/>
              </a:rPr>
              <a:t>            } else if (</a:t>
            </a:r>
            <a:r>
              <a:rPr lang="en-US" sz="2000" b="1" dirty="0" err="1">
                <a:latin typeface="Courier New" panose="02070309020205020404" pitchFamily="49" charset="0"/>
                <a:cs typeface="Courier New" panose="02070309020205020404" pitchFamily="49" charset="0"/>
              </a:rPr>
              <a:t>regName</a:t>
            </a:r>
            <a:r>
              <a:rPr lang="en-US" sz="2000" b="1" dirty="0">
                <a:latin typeface="Courier New" panose="02070309020205020404" pitchFamily="49" charset="0"/>
                <a:cs typeface="Courier New" panose="02070309020205020404" pitchFamily="49" charset="0"/>
              </a:rPr>
              <a:t> === 'a3') {</a:t>
            </a:r>
          </a:p>
          <a:p>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this.cpu.memory</a:t>
            </a:r>
            <a:r>
              <a:rPr lang="en-US" sz="2000" b="1" dirty="0">
                <a:latin typeface="Courier New" panose="02070309020205020404" pitchFamily="49" charset="0"/>
                <a:cs typeface="Courier New" panose="02070309020205020404" pitchFamily="49" charset="0"/>
              </a:rPr>
              <a:t>[this.cpu.a3] = this.cpu.x3;</a:t>
            </a:r>
          </a:p>
          <a:p>
            <a:r>
              <a:rPr lang="en-US" sz="2000" b="1" dirty="0">
                <a:latin typeface="Courier New" panose="02070309020205020404" pitchFamily="49" charset="0"/>
                <a:cs typeface="Courier New" panose="02070309020205020404" pitchFamily="49" charset="0"/>
              </a:rPr>
              <a:t>            }</a:t>
            </a:r>
          </a:p>
          <a:p>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pcIncrement</a:t>
            </a:r>
            <a:r>
              <a:rPr lang="en-US" sz="2000" b="1" dirty="0">
                <a:latin typeface="Courier New" panose="02070309020205020404" pitchFamily="49" charset="0"/>
                <a:cs typeface="Courier New" panose="02070309020205020404" pitchFamily="49" charset="0"/>
              </a:rPr>
              <a:t> = 1;</a:t>
            </a:r>
          </a:p>
          <a:p>
            <a:r>
              <a:rPr lang="en-US" sz="2000" b="1" dirty="0">
                <a:latin typeface="Courier New" panose="02070309020205020404" pitchFamily="49" charset="0"/>
                <a:cs typeface="Courier New" panose="02070309020205020404" pitchFamily="49" charset="0"/>
              </a:rPr>
              <a:t>        }</a:t>
            </a:r>
          </a:p>
        </p:txBody>
      </p:sp>
    </p:spTree>
    <p:extLst>
      <p:ext uri="{BB962C8B-B14F-4D97-AF65-F5344CB8AC3E}">
        <p14:creationId xmlns:p14="http://schemas.microsoft.com/office/powerpoint/2010/main" val="237751659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9716CD-BEB8-3A1E-EF1A-7754AA4AAF3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8A6A7E8-BAF7-EF2E-D02E-F94A1DB2FAC7}"/>
              </a:ext>
            </a:extLst>
          </p:cNvPr>
          <p:cNvSpPr>
            <a:spLocks noGrp="1"/>
          </p:cNvSpPr>
          <p:nvPr>
            <p:ph type="title"/>
          </p:nvPr>
        </p:nvSpPr>
        <p:spPr/>
        <p:txBody>
          <a:bodyPr/>
          <a:lstStyle/>
          <a:p>
            <a:r>
              <a:rPr lang="en-US" dirty="0"/>
              <a:t>Emulators for Fun</a:t>
            </a:r>
          </a:p>
        </p:txBody>
      </p:sp>
      <p:sp>
        <p:nvSpPr>
          <p:cNvPr id="3" name="Text Placeholder 2">
            <a:extLst>
              <a:ext uri="{FF2B5EF4-FFF2-40B4-BE49-F238E27FC236}">
                <a16:creationId xmlns:a16="http://schemas.microsoft.com/office/drawing/2014/main" id="{AC454864-E747-85F9-828D-16945684172D}"/>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80938490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274A2A4-1B07-C04F-3DDA-D715BC504932}"/>
              </a:ext>
            </a:extLst>
          </p:cNvPr>
          <p:cNvSpPr>
            <a:spLocks noGrp="1"/>
          </p:cNvSpPr>
          <p:nvPr>
            <p:ph type="title"/>
          </p:nvPr>
        </p:nvSpPr>
        <p:spPr/>
        <p:txBody>
          <a:bodyPr/>
          <a:lstStyle/>
          <a:p>
            <a:r>
              <a:rPr lang="en-US" dirty="0"/>
              <a:t>Building Emulators for Historical CPUs</a:t>
            </a:r>
          </a:p>
        </p:txBody>
      </p:sp>
      <p:sp>
        <p:nvSpPr>
          <p:cNvPr id="5" name="Content Placeholder 4">
            <a:extLst>
              <a:ext uri="{FF2B5EF4-FFF2-40B4-BE49-F238E27FC236}">
                <a16:creationId xmlns:a16="http://schemas.microsoft.com/office/drawing/2014/main" id="{1A6D8A55-7613-1B2E-9284-E0CAAE927606}"/>
              </a:ext>
            </a:extLst>
          </p:cNvPr>
          <p:cNvSpPr>
            <a:spLocks noGrp="1"/>
          </p:cNvSpPr>
          <p:nvPr>
            <p:ph idx="1"/>
          </p:nvPr>
        </p:nvSpPr>
        <p:spPr/>
        <p:txBody>
          <a:bodyPr/>
          <a:lstStyle/>
          <a:p>
            <a:r>
              <a:rPr lang="en-US" dirty="0"/>
              <a:t>It is not all that difficult to build an emulator for an older (simpler) CPU</a:t>
            </a:r>
          </a:p>
          <a:p>
            <a:r>
              <a:rPr lang="en-US" dirty="0"/>
              <a:t>Modern processors on our phones and computers are so fast that JavaScript in a browser can emulate historical machine code faster than the original hardware</a:t>
            </a:r>
          </a:p>
          <a:p>
            <a:r>
              <a:rPr lang="en-US" dirty="0"/>
              <a:t>The computer / phone / browser graphics are also far better</a:t>
            </a:r>
          </a:p>
          <a:p>
            <a:r>
              <a:rPr lang="en-US" dirty="0"/>
              <a:t>And it can be great fun</a:t>
            </a:r>
          </a:p>
        </p:txBody>
      </p:sp>
    </p:spTree>
    <p:extLst>
      <p:ext uri="{BB962C8B-B14F-4D97-AF65-F5344CB8AC3E}">
        <p14:creationId xmlns:p14="http://schemas.microsoft.com/office/powerpoint/2010/main" val="227007524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lowchart: Document 9">
            <a:extLst>
              <a:ext uri="{FF2B5EF4-FFF2-40B4-BE49-F238E27FC236}">
                <a16:creationId xmlns:a16="http://schemas.microsoft.com/office/drawing/2014/main" id="{D12DDE76-C203-4047-9998-63900085B5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175" y="0"/>
            <a:ext cx="3248025" cy="3400426"/>
          </a:xfrm>
          <a:prstGeom prst="flowChartDocument">
            <a:avLst/>
          </a:prstGeom>
          <a:solidFill>
            <a:srgbClr val="3B59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2D02749-A54C-4286-B50D-68BE7CB3F87E}"/>
              </a:ext>
            </a:extLst>
          </p:cNvPr>
          <p:cNvSpPr>
            <a:spLocks noGrp="1"/>
          </p:cNvSpPr>
          <p:nvPr>
            <p:ph type="title"/>
          </p:nvPr>
        </p:nvSpPr>
        <p:spPr>
          <a:xfrm>
            <a:off x="838200" y="171162"/>
            <a:ext cx="2840182" cy="2371148"/>
          </a:xfrm>
        </p:spPr>
        <p:txBody>
          <a:bodyPr>
            <a:normAutofit/>
          </a:bodyPr>
          <a:lstStyle/>
          <a:p>
            <a:r>
              <a:rPr lang="en-US" sz="3200">
                <a:solidFill>
                  <a:srgbClr val="FFFFFF"/>
                </a:solidFill>
              </a:rPr>
              <a:t>Archive.org: Internet Arcade</a:t>
            </a:r>
          </a:p>
        </p:txBody>
      </p:sp>
      <p:pic>
        <p:nvPicPr>
          <p:cNvPr id="5" name="Picture 4" descr="A screen shot of the Internet Arcade at the Internet Archive web site.">
            <a:hlinkClick r:id="rId2"/>
            <a:extLst>
              <a:ext uri="{FF2B5EF4-FFF2-40B4-BE49-F238E27FC236}">
                <a16:creationId xmlns:a16="http://schemas.microsoft.com/office/drawing/2014/main" id="{B52FA8BD-AEDC-2BFD-A69B-E44116496BB3}"/>
              </a:ext>
            </a:extLst>
          </p:cNvPr>
          <p:cNvPicPr>
            <a:picLocks noChangeAspect="1"/>
          </p:cNvPicPr>
          <p:nvPr/>
        </p:nvPicPr>
        <p:blipFill>
          <a:blip r:embed="rId3"/>
          <a:stretch>
            <a:fillRect/>
          </a:stretch>
        </p:blipFill>
        <p:spPr>
          <a:xfrm>
            <a:off x="4405803" y="640080"/>
            <a:ext cx="6951796" cy="5578816"/>
          </a:xfrm>
          <a:prstGeom prst="rect">
            <a:avLst/>
          </a:prstGeom>
        </p:spPr>
      </p:pic>
    </p:spTree>
    <p:extLst>
      <p:ext uri="{BB962C8B-B14F-4D97-AF65-F5344CB8AC3E}">
        <p14:creationId xmlns:p14="http://schemas.microsoft.com/office/powerpoint/2010/main" val="268270323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EB1806-D73B-0728-77B1-0D0ACDD5EE90}"/>
              </a:ext>
            </a:extLst>
          </p:cNvPr>
          <p:cNvSpPr>
            <a:spLocks noGrp="1"/>
          </p:cNvSpPr>
          <p:nvPr>
            <p:ph type="title"/>
          </p:nvPr>
        </p:nvSpPr>
        <p:spPr/>
        <p:txBody>
          <a:bodyPr/>
          <a:lstStyle/>
          <a:p>
            <a:r>
              <a:rPr lang="en-US" dirty="0"/>
              <a:t>Game:</a:t>
            </a:r>
            <a:br>
              <a:rPr lang="en-US" dirty="0"/>
            </a:br>
            <a:r>
              <a:rPr lang="en-US" dirty="0"/>
              <a:t>Dig Dug</a:t>
            </a:r>
          </a:p>
        </p:txBody>
      </p:sp>
      <p:pic>
        <p:nvPicPr>
          <p:cNvPr id="4" name="Picture 3" descr="A screen shot of the Dig Dug arcade game running in a browser using the Internet Archive - archive.org.">
            <a:extLst>
              <a:ext uri="{FF2B5EF4-FFF2-40B4-BE49-F238E27FC236}">
                <a16:creationId xmlns:a16="http://schemas.microsoft.com/office/drawing/2014/main" id="{D8617115-B5F3-1F6A-8FDA-46273613CFD5}"/>
              </a:ext>
            </a:extLst>
          </p:cNvPr>
          <p:cNvPicPr>
            <a:picLocks noChangeAspect="1"/>
          </p:cNvPicPr>
          <p:nvPr/>
        </p:nvPicPr>
        <p:blipFill>
          <a:blip r:embed="rId2"/>
          <a:srcRect t="15557" b="9333"/>
          <a:stretch/>
        </p:blipFill>
        <p:spPr>
          <a:xfrm>
            <a:off x="4698669" y="853440"/>
            <a:ext cx="7437991" cy="5151120"/>
          </a:xfrm>
          <a:prstGeom prst="rect">
            <a:avLst/>
          </a:prstGeom>
        </p:spPr>
      </p:pic>
      <p:pic>
        <p:nvPicPr>
          <p:cNvPr id="6" name="Picture 5" descr=" A Dig Dug arcade console machine for sale on eBay - It was listed for $3400">
            <a:extLst>
              <a:ext uri="{FF2B5EF4-FFF2-40B4-BE49-F238E27FC236}">
                <a16:creationId xmlns:a16="http://schemas.microsoft.com/office/drawing/2014/main" id="{9CDB4EC1-BA7D-3F6F-94DE-DA58C7A4309A}"/>
              </a:ext>
            </a:extLst>
          </p:cNvPr>
          <p:cNvPicPr>
            <a:picLocks noChangeAspect="1"/>
          </p:cNvPicPr>
          <p:nvPr/>
        </p:nvPicPr>
        <p:blipFill>
          <a:blip r:embed="rId3"/>
          <a:stretch>
            <a:fillRect/>
          </a:stretch>
        </p:blipFill>
        <p:spPr>
          <a:xfrm>
            <a:off x="838200" y="2240279"/>
            <a:ext cx="2637326" cy="3511233"/>
          </a:xfrm>
          <a:prstGeom prst="rect">
            <a:avLst/>
          </a:prstGeom>
        </p:spPr>
      </p:pic>
      <p:sp>
        <p:nvSpPr>
          <p:cNvPr id="7" name="Right Arrow 6">
            <a:extLst>
              <a:ext uri="{FF2B5EF4-FFF2-40B4-BE49-F238E27FC236}">
                <a16:creationId xmlns:a16="http://schemas.microsoft.com/office/drawing/2014/main" id="{FC835B87-D398-82E8-2351-15DE4AB9F222}"/>
              </a:ext>
            </a:extLst>
          </p:cNvPr>
          <p:cNvSpPr/>
          <p:nvPr/>
        </p:nvSpPr>
        <p:spPr>
          <a:xfrm>
            <a:off x="3829989" y="3519964"/>
            <a:ext cx="762000" cy="65532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2570164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85AF3-B00B-ECE8-95E7-31DBE3682023}"/>
              </a:ext>
            </a:extLst>
          </p:cNvPr>
          <p:cNvSpPr>
            <a:spLocks noGrp="1"/>
          </p:cNvSpPr>
          <p:nvPr>
            <p:ph type="title"/>
          </p:nvPr>
        </p:nvSpPr>
        <p:spPr/>
        <p:txBody>
          <a:bodyPr/>
          <a:lstStyle/>
          <a:p>
            <a:r>
              <a:rPr lang="en-US" dirty="0"/>
              <a:t>Dig Dug Startup – JSMAME Emulator</a:t>
            </a:r>
          </a:p>
        </p:txBody>
      </p:sp>
      <p:pic>
        <p:nvPicPr>
          <p:cNvPr id="6" name="Picture 5" descr="A startup screen launching Dig Dug on Internet archive.  It shows the phases of startup including loading: Game Metadata, Game File List, EMulator Metadata, Game FIle (1 of 1), Configuration file, and WASM Binary.">
            <a:extLst>
              <a:ext uri="{FF2B5EF4-FFF2-40B4-BE49-F238E27FC236}">
                <a16:creationId xmlns:a16="http://schemas.microsoft.com/office/drawing/2014/main" id="{06B5F413-87C3-5C28-6E47-9B73079EE27D}"/>
              </a:ext>
            </a:extLst>
          </p:cNvPr>
          <p:cNvPicPr>
            <a:picLocks noChangeAspect="1"/>
          </p:cNvPicPr>
          <p:nvPr/>
        </p:nvPicPr>
        <p:blipFill>
          <a:blip r:embed="rId2"/>
          <a:stretch>
            <a:fillRect/>
          </a:stretch>
        </p:blipFill>
        <p:spPr>
          <a:xfrm>
            <a:off x="4114800" y="1564654"/>
            <a:ext cx="7772400" cy="4203554"/>
          </a:xfrm>
          <a:prstGeom prst="rect">
            <a:avLst/>
          </a:prstGeom>
        </p:spPr>
      </p:pic>
      <p:pic>
        <p:nvPicPr>
          <p:cNvPr id="7" name="Picture 6" descr=" A Dig Dug Arcade console machine for sale on eBay - It was listed for $3400">
            <a:extLst>
              <a:ext uri="{FF2B5EF4-FFF2-40B4-BE49-F238E27FC236}">
                <a16:creationId xmlns:a16="http://schemas.microsoft.com/office/drawing/2014/main" id="{A70DC314-8959-2606-E244-82F644CE5DE9}"/>
              </a:ext>
            </a:extLst>
          </p:cNvPr>
          <p:cNvPicPr>
            <a:picLocks noChangeAspect="1"/>
          </p:cNvPicPr>
          <p:nvPr/>
        </p:nvPicPr>
        <p:blipFill>
          <a:blip r:embed="rId3"/>
          <a:stretch>
            <a:fillRect/>
          </a:stretch>
        </p:blipFill>
        <p:spPr>
          <a:xfrm>
            <a:off x="838200" y="2240279"/>
            <a:ext cx="2637326" cy="3511233"/>
          </a:xfrm>
          <a:prstGeom prst="rect">
            <a:avLst/>
          </a:prstGeom>
        </p:spPr>
      </p:pic>
    </p:spTree>
    <p:extLst>
      <p:ext uri="{BB962C8B-B14F-4D97-AF65-F5344CB8AC3E}">
        <p14:creationId xmlns:p14="http://schemas.microsoft.com/office/powerpoint/2010/main" val="3065761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821A56-2E99-BC5A-BF62-A7922A6A3F2A}"/>
              </a:ext>
            </a:extLst>
          </p:cNvPr>
          <p:cNvSpPr>
            <a:spLocks noGrp="1"/>
          </p:cNvSpPr>
          <p:nvPr>
            <p:ph type="title"/>
          </p:nvPr>
        </p:nvSpPr>
        <p:spPr/>
        <p:txBody>
          <a:bodyPr/>
          <a:lstStyle/>
          <a:p>
            <a:r>
              <a:rPr lang="en-US" dirty="0"/>
              <a:t>Machine Language Instructions</a:t>
            </a:r>
          </a:p>
        </p:txBody>
      </p:sp>
      <p:sp>
        <p:nvSpPr>
          <p:cNvPr id="3" name="Content Placeholder 2">
            <a:extLst>
              <a:ext uri="{FF2B5EF4-FFF2-40B4-BE49-F238E27FC236}">
                <a16:creationId xmlns:a16="http://schemas.microsoft.com/office/drawing/2014/main" id="{2FEB680D-EC8D-674D-842F-17273F10F654}"/>
              </a:ext>
            </a:extLst>
          </p:cNvPr>
          <p:cNvSpPr>
            <a:spLocks noGrp="1"/>
          </p:cNvSpPr>
          <p:nvPr>
            <p:ph idx="1"/>
          </p:nvPr>
        </p:nvSpPr>
        <p:spPr>
          <a:xfrm>
            <a:off x="838200" y="1825625"/>
            <a:ext cx="10515600" cy="1701625"/>
          </a:xfrm>
        </p:spPr>
        <p:txBody>
          <a:bodyPr>
            <a:normAutofit lnSpcReduction="10000"/>
          </a:bodyPr>
          <a:lstStyle/>
          <a:p>
            <a:r>
              <a:rPr lang="en-US"/>
              <a:t>As part of the documentation for a CPU, we are given the bit patterns of the machine code for each of its instructions</a:t>
            </a:r>
          </a:p>
          <a:p>
            <a:r>
              <a:rPr lang="en-US"/>
              <a:t>There </a:t>
            </a:r>
            <a:r>
              <a:rPr lang="en-US" dirty="0"/>
              <a:t>is usually a symbolic language that translates to machine language (assembler)</a:t>
            </a:r>
          </a:p>
        </p:txBody>
      </p:sp>
      <p:graphicFrame>
        <p:nvGraphicFramePr>
          <p:cNvPr id="4" name="Table 3">
            <a:extLst>
              <a:ext uri="{FF2B5EF4-FFF2-40B4-BE49-F238E27FC236}">
                <a16:creationId xmlns:a16="http://schemas.microsoft.com/office/drawing/2014/main" id="{1C1DE602-DE8F-E3D3-CD55-D37D80C9FBAC}"/>
              </a:ext>
            </a:extLst>
          </p:cNvPr>
          <p:cNvGraphicFramePr>
            <a:graphicFrameLocks noGrp="1"/>
          </p:cNvGraphicFramePr>
          <p:nvPr/>
        </p:nvGraphicFramePr>
        <p:xfrm>
          <a:off x="2592805" y="3688248"/>
          <a:ext cx="7006389" cy="1828800"/>
        </p:xfrm>
        <a:graphic>
          <a:graphicData uri="http://schemas.openxmlformats.org/drawingml/2006/table">
            <a:tbl>
              <a:tblPr firstRow="1">
                <a:tableStyleId>{3C2FFA5D-87B4-456A-9821-1D502468CF0F}</a:tableStyleId>
              </a:tblPr>
              <a:tblGrid>
                <a:gridCol w="2335463">
                  <a:extLst>
                    <a:ext uri="{9D8B030D-6E8A-4147-A177-3AD203B41FA5}">
                      <a16:colId xmlns:a16="http://schemas.microsoft.com/office/drawing/2014/main" val="132621367"/>
                    </a:ext>
                  </a:extLst>
                </a:gridCol>
                <a:gridCol w="1387507">
                  <a:extLst>
                    <a:ext uri="{9D8B030D-6E8A-4147-A177-3AD203B41FA5}">
                      <a16:colId xmlns:a16="http://schemas.microsoft.com/office/drawing/2014/main" val="3886170662"/>
                    </a:ext>
                  </a:extLst>
                </a:gridCol>
                <a:gridCol w="3283419">
                  <a:extLst>
                    <a:ext uri="{9D8B030D-6E8A-4147-A177-3AD203B41FA5}">
                      <a16:colId xmlns:a16="http://schemas.microsoft.com/office/drawing/2014/main" val="1876595760"/>
                    </a:ext>
                  </a:extLst>
                </a:gridCol>
              </a:tblGrid>
              <a:tr h="0">
                <a:tc>
                  <a:txBody>
                    <a:bodyPr/>
                    <a:lstStyle/>
                    <a:p>
                      <a:r>
                        <a:rPr lang="en-US" dirty="0"/>
                        <a:t>Assembly Language</a:t>
                      </a:r>
                    </a:p>
                  </a:txBody>
                  <a:tcPr anchor="ctr"/>
                </a:tc>
                <a:tc>
                  <a:txBody>
                    <a:bodyPr/>
                    <a:lstStyle/>
                    <a:p>
                      <a:r>
                        <a:rPr lang="en-US"/>
                        <a:t>Binary</a:t>
                      </a:r>
                    </a:p>
                  </a:txBody>
                  <a:tcPr anchor="ctr"/>
                </a:tc>
                <a:tc>
                  <a:txBody>
                    <a:bodyPr/>
                    <a:lstStyle/>
                    <a:p>
                      <a:r>
                        <a:rPr lang="en-US" dirty="0"/>
                        <a:t>Description</a:t>
                      </a:r>
                    </a:p>
                  </a:txBody>
                  <a:tcPr anchor="ctr"/>
                </a:tc>
                <a:extLst>
                  <a:ext uri="{0D108BD9-81ED-4DB2-BD59-A6C34878D82A}">
                    <a16:rowId xmlns:a16="http://schemas.microsoft.com/office/drawing/2014/main" val="1723127634"/>
                  </a:ext>
                </a:extLst>
              </a:tr>
              <a:tr h="0">
                <a:tc>
                  <a:txBody>
                    <a:bodyPr/>
                    <a:lstStyle/>
                    <a:p>
                      <a:r>
                        <a:rPr lang="en-US"/>
                        <a:t>ZERO reg</a:t>
                      </a:r>
                    </a:p>
                  </a:txBody>
                  <a:tcPr anchor="ctr"/>
                </a:tc>
                <a:tc>
                  <a:txBody>
                    <a:bodyPr/>
                    <a:lstStyle/>
                    <a:p>
                      <a:r>
                        <a:rPr lang="en-US"/>
                        <a:t>01000rrr</a:t>
                      </a:r>
                    </a:p>
                  </a:txBody>
                  <a:tcPr anchor="ctr"/>
                </a:tc>
                <a:tc>
                  <a:txBody>
                    <a:bodyPr/>
                    <a:lstStyle/>
                    <a:p>
                      <a:r>
                        <a:rPr lang="en-US"/>
                        <a:t>Set register to zero</a:t>
                      </a:r>
                    </a:p>
                  </a:txBody>
                  <a:tcPr anchor="ctr"/>
                </a:tc>
                <a:extLst>
                  <a:ext uri="{0D108BD9-81ED-4DB2-BD59-A6C34878D82A}">
                    <a16:rowId xmlns:a16="http://schemas.microsoft.com/office/drawing/2014/main" val="600081166"/>
                  </a:ext>
                </a:extLst>
              </a:tr>
              <a:tr h="0">
                <a:tc>
                  <a:txBody>
                    <a:bodyPr/>
                    <a:lstStyle/>
                    <a:p>
                      <a:r>
                        <a:rPr lang="en-US"/>
                        <a:t>CMPZ reg</a:t>
                      </a:r>
                    </a:p>
                  </a:txBody>
                  <a:tcPr anchor="ctr"/>
                </a:tc>
                <a:tc>
                  <a:txBody>
                    <a:bodyPr/>
                    <a:lstStyle/>
                    <a:p>
                      <a:r>
                        <a:rPr lang="en-US"/>
                        <a:t>01001rrr</a:t>
                      </a:r>
                    </a:p>
                  </a:txBody>
                  <a:tcPr anchor="ctr"/>
                </a:tc>
                <a:tc>
                  <a:txBody>
                    <a:bodyPr/>
                    <a:lstStyle/>
                    <a:p>
                      <a:r>
                        <a:rPr lang="en-US" dirty="0"/>
                        <a:t>Compare register to zero</a:t>
                      </a:r>
                    </a:p>
                  </a:txBody>
                  <a:tcPr anchor="ctr"/>
                </a:tc>
                <a:extLst>
                  <a:ext uri="{0D108BD9-81ED-4DB2-BD59-A6C34878D82A}">
                    <a16:rowId xmlns:a16="http://schemas.microsoft.com/office/drawing/2014/main" val="2860919831"/>
                  </a:ext>
                </a:extLst>
              </a:tr>
              <a:tr h="0">
                <a:tc>
                  <a:txBody>
                    <a:bodyPr/>
                    <a:lstStyle/>
                    <a:p>
                      <a:r>
                        <a:rPr lang="en-US"/>
                        <a:t>INC reg</a:t>
                      </a:r>
                    </a:p>
                  </a:txBody>
                  <a:tcPr anchor="ctr"/>
                </a:tc>
                <a:tc>
                  <a:txBody>
                    <a:bodyPr/>
                    <a:lstStyle/>
                    <a:p>
                      <a:r>
                        <a:rPr lang="en-US"/>
                        <a:t>01010rrr</a:t>
                      </a:r>
                    </a:p>
                  </a:txBody>
                  <a:tcPr anchor="ctr"/>
                </a:tc>
                <a:tc>
                  <a:txBody>
                    <a:bodyPr/>
                    <a:lstStyle/>
                    <a:p>
                      <a:r>
                        <a:rPr lang="en-US"/>
                        <a:t>Increment register by 1</a:t>
                      </a:r>
                    </a:p>
                  </a:txBody>
                  <a:tcPr anchor="ctr"/>
                </a:tc>
                <a:extLst>
                  <a:ext uri="{0D108BD9-81ED-4DB2-BD59-A6C34878D82A}">
                    <a16:rowId xmlns:a16="http://schemas.microsoft.com/office/drawing/2014/main" val="809803723"/>
                  </a:ext>
                </a:extLst>
              </a:tr>
              <a:tr h="0">
                <a:tc>
                  <a:txBody>
                    <a:bodyPr/>
                    <a:lstStyle/>
                    <a:p>
                      <a:r>
                        <a:rPr lang="en-US"/>
                        <a:t>DEC reg</a:t>
                      </a:r>
                    </a:p>
                  </a:txBody>
                  <a:tcPr anchor="ctr"/>
                </a:tc>
                <a:tc>
                  <a:txBody>
                    <a:bodyPr/>
                    <a:lstStyle/>
                    <a:p>
                      <a:r>
                        <a:rPr lang="en-US"/>
                        <a:t>01011rrr</a:t>
                      </a:r>
                    </a:p>
                  </a:txBody>
                  <a:tcPr anchor="ctr"/>
                </a:tc>
                <a:tc>
                  <a:txBody>
                    <a:bodyPr/>
                    <a:lstStyle/>
                    <a:p>
                      <a:r>
                        <a:rPr lang="en-US" dirty="0"/>
                        <a:t>Decrement register by 1</a:t>
                      </a:r>
                    </a:p>
                  </a:txBody>
                  <a:tcPr anchor="ctr"/>
                </a:tc>
                <a:extLst>
                  <a:ext uri="{0D108BD9-81ED-4DB2-BD59-A6C34878D82A}">
                    <a16:rowId xmlns:a16="http://schemas.microsoft.com/office/drawing/2014/main" val="1087765961"/>
                  </a:ext>
                </a:extLst>
              </a:tr>
            </a:tbl>
          </a:graphicData>
        </a:graphic>
      </p:graphicFrame>
    </p:spTree>
    <p:extLst>
      <p:ext uri="{BB962C8B-B14F-4D97-AF65-F5344CB8AC3E}">
        <p14:creationId xmlns:p14="http://schemas.microsoft.com/office/powerpoint/2010/main" val="34770905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C3ED383-251A-91AB-939A-FDF927DEDC2B}"/>
              </a:ext>
            </a:extLst>
          </p:cNvPr>
          <p:cNvSpPr>
            <a:spLocks noGrp="1"/>
          </p:cNvSpPr>
          <p:nvPr>
            <p:ph type="title"/>
          </p:nvPr>
        </p:nvSpPr>
        <p:spPr/>
        <p:txBody>
          <a:bodyPr/>
          <a:lstStyle/>
          <a:p>
            <a:r>
              <a:rPr lang="en-US" dirty="0"/>
              <a:t>CPU Evolution</a:t>
            </a:r>
          </a:p>
        </p:txBody>
      </p:sp>
      <p:sp>
        <p:nvSpPr>
          <p:cNvPr id="4" name="Text Placeholder 3">
            <a:extLst>
              <a:ext uri="{FF2B5EF4-FFF2-40B4-BE49-F238E27FC236}">
                <a16:creationId xmlns:a16="http://schemas.microsoft.com/office/drawing/2014/main" id="{743E5DA5-1B32-A018-DEE8-8C6E9E81B205}"/>
              </a:ext>
            </a:extLst>
          </p:cNvPr>
          <p:cNvSpPr>
            <a:spLocks noGrp="1"/>
          </p:cNvSpPr>
          <p:nvPr>
            <p:ph type="body" idx="1"/>
          </p:nvPr>
        </p:nvSpPr>
        <p:spPr/>
        <p:txBody>
          <a:bodyPr/>
          <a:lstStyle/>
          <a:p>
            <a:r>
              <a:rPr lang="en-US" dirty="0"/>
              <a:t>Why we invented our own super simple processor to learn.</a:t>
            </a:r>
          </a:p>
        </p:txBody>
      </p:sp>
    </p:spTree>
    <p:extLst>
      <p:ext uri="{BB962C8B-B14F-4D97-AF65-F5344CB8AC3E}">
        <p14:creationId xmlns:p14="http://schemas.microsoft.com/office/powerpoint/2010/main" val="41273228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B8D6F7-8172-DE1F-C191-64B2DDF14A58}"/>
              </a:ext>
            </a:extLst>
          </p:cNvPr>
          <p:cNvSpPr>
            <a:spLocks noGrp="1"/>
          </p:cNvSpPr>
          <p:nvPr>
            <p:ph type="title"/>
          </p:nvPr>
        </p:nvSpPr>
        <p:spPr/>
        <p:txBody>
          <a:bodyPr/>
          <a:lstStyle/>
          <a:p>
            <a:r>
              <a:rPr lang="en-US" dirty="0"/>
              <a:t>Apple Computer Processors over time</a:t>
            </a:r>
          </a:p>
        </p:txBody>
      </p:sp>
      <p:sp>
        <p:nvSpPr>
          <p:cNvPr id="3" name="Content Placeholder 2">
            <a:extLst>
              <a:ext uri="{FF2B5EF4-FFF2-40B4-BE49-F238E27FC236}">
                <a16:creationId xmlns:a16="http://schemas.microsoft.com/office/drawing/2014/main" id="{7309B715-268C-5D16-AA2B-1E8A2F525D3D}"/>
              </a:ext>
            </a:extLst>
          </p:cNvPr>
          <p:cNvSpPr>
            <a:spLocks noGrp="1"/>
          </p:cNvSpPr>
          <p:nvPr>
            <p:ph idx="1"/>
          </p:nvPr>
        </p:nvSpPr>
        <p:spPr/>
        <p:txBody>
          <a:bodyPr>
            <a:normAutofit fontScale="92500" lnSpcReduction="10000"/>
          </a:bodyPr>
          <a:lstStyle/>
          <a:p>
            <a:r>
              <a:rPr lang="en-US" dirty="0"/>
              <a:t>MOS 6502 - Apple II – 1977 - 1993</a:t>
            </a:r>
          </a:p>
          <a:p>
            <a:r>
              <a:rPr lang="en-US" dirty="0"/>
              <a:t>Motorola MC68000 – Macintosh 1984-1994</a:t>
            </a:r>
          </a:p>
          <a:p>
            <a:r>
              <a:rPr lang="en-US" dirty="0"/>
              <a:t>IBM PowerPC – Macintosh 1994 – 2006</a:t>
            </a:r>
          </a:p>
          <a:p>
            <a:r>
              <a:rPr lang="en-US" dirty="0"/>
              <a:t>Intel x86 – Macintosh (2006-2020)</a:t>
            </a:r>
          </a:p>
          <a:p>
            <a:r>
              <a:rPr lang="en-US" dirty="0"/>
              <a:t>Samsung ARM – iPhone (2007-2009)</a:t>
            </a:r>
          </a:p>
          <a:p>
            <a:r>
              <a:rPr lang="en-US" dirty="0"/>
              <a:t>Apple ARM – iPhone (2010-Present)</a:t>
            </a:r>
          </a:p>
          <a:p>
            <a:r>
              <a:rPr lang="en-US" dirty="0"/>
              <a:t>Apple ARM – Macintosh (2020-Present)</a:t>
            </a:r>
          </a:p>
          <a:p>
            <a:endParaRPr lang="en-US" dirty="0"/>
          </a:p>
          <a:p>
            <a:r>
              <a:rPr lang="en-US" dirty="0"/>
              <a:t>Apple currently redesigns their CPUs based on workload over time – Image Processing / Audio / Video / Gaming / Artificial Intelligence</a:t>
            </a:r>
          </a:p>
        </p:txBody>
      </p:sp>
    </p:spTree>
    <p:extLst>
      <p:ext uri="{BB962C8B-B14F-4D97-AF65-F5344CB8AC3E}">
        <p14:creationId xmlns:p14="http://schemas.microsoft.com/office/powerpoint/2010/main" val="347384988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47BD8D-0418-B10C-5D4D-CF77895352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02745BA-28CF-1D6C-B918-291F9C680DD0}"/>
              </a:ext>
            </a:extLst>
          </p:cNvPr>
          <p:cNvSpPr>
            <a:spLocks noGrp="1"/>
          </p:cNvSpPr>
          <p:nvPr>
            <p:ph type="title"/>
          </p:nvPr>
        </p:nvSpPr>
        <p:spPr>
          <a:xfrm>
            <a:off x="831850" y="1709739"/>
            <a:ext cx="10515600" cy="2526982"/>
          </a:xfrm>
        </p:spPr>
        <p:txBody>
          <a:bodyPr>
            <a:normAutofit fontScale="90000"/>
          </a:bodyPr>
          <a:lstStyle/>
          <a:p>
            <a:r>
              <a:rPr lang="en-US" dirty="0"/>
              <a:t>Reading:</a:t>
            </a:r>
            <a:br>
              <a:rPr lang="en-US" dirty="0"/>
            </a:br>
            <a:r>
              <a:rPr lang="en-US" dirty="0"/>
              <a:t>Post-</a:t>
            </a:r>
            <a:r>
              <a:rPr lang="en-US" dirty="0" err="1"/>
              <a:t>Risc</a:t>
            </a:r>
            <a:br>
              <a:rPr lang="en-US" dirty="0"/>
            </a:br>
            <a:r>
              <a:rPr lang="en-US" dirty="0"/>
              <a:t>Architecture</a:t>
            </a:r>
          </a:p>
        </p:txBody>
      </p:sp>
      <p:sp>
        <p:nvSpPr>
          <p:cNvPr id="3" name="Text Placeholder 2">
            <a:extLst>
              <a:ext uri="{FF2B5EF4-FFF2-40B4-BE49-F238E27FC236}">
                <a16:creationId xmlns:a16="http://schemas.microsoft.com/office/drawing/2014/main" id="{ADBBC03D-DDE4-4E7A-297D-FBB8EB97A80F}"/>
              </a:ext>
            </a:extLst>
          </p:cNvPr>
          <p:cNvSpPr>
            <a:spLocks noGrp="1"/>
          </p:cNvSpPr>
          <p:nvPr>
            <p:ph type="body" idx="1"/>
          </p:nvPr>
        </p:nvSpPr>
        <p:spPr>
          <a:xfrm>
            <a:off x="831850" y="4236721"/>
            <a:ext cx="10515600" cy="1852929"/>
          </a:xfrm>
        </p:spPr>
        <p:txBody>
          <a:bodyPr>
            <a:normAutofit/>
          </a:bodyPr>
          <a:lstStyle/>
          <a:p>
            <a:r>
              <a:rPr lang="en-US" dirty="0"/>
              <a:t>https://</a:t>
            </a:r>
            <a:r>
              <a:rPr lang="en-US" dirty="0" err="1"/>
              <a:t>cse.msu.edu</a:t>
            </a:r>
            <a:r>
              <a:rPr lang="en-US" dirty="0"/>
              <a:t>/~</a:t>
            </a:r>
            <a:r>
              <a:rPr lang="en-US" dirty="0" err="1"/>
              <a:t>enbody</a:t>
            </a:r>
            <a:r>
              <a:rPr lang="en-US" dirty="0"/>
              <a:t>/</a:t>
            </a:r>
            <a:r>
              <a:rPr lang="en-US" dirty="0" err="1"/>
              <a:t>postrisc</a:t>
            </a:r>
            <a:r>
              <a:rPr lang="en-US" dirty="0"/>
              <a:t>/postrisc2.htm</a:t>
            </a:r>
          </a:p>
          <a:p>
            <a:endParaRPr lang="en-US" dirty="0"/>
          </a:p>
        </p:txBody>
      </p:sp>
      <p:pic>
        <p:nvPicPr>
          <p:cNvPr id="5" name="Picture 4" descr="A picture of the Post RiSC aitecture withthe following components from top top bottom: memory, pre-decode, fetch flow, decode / nranch, instruction dispatch and reorder buffer, Execution units, load/store unit, branch unit, cashr memory completed instruction buffer and retire unit.  The exat informaion in this slide is less important than the understand that over time, the internal architecture of CPUs has gotten more complex in the quest for more and more speed.">
            <a:extLst>
              <a:ext uri="{FF2B5EF4-FFF2-40B4-BE49-F238E27FC236}">
                <a16:creationId xmlns:a16="http://schemas.microsoft.com/office/drawing/2014/main" id="{3E9E5B98-D30C-F292-69EE-DF04005CD912}"/>
              </a:ext>
            </a:extLst>
          </p:cNvPr>
          <p:cNvPicPr>
            <a:picLocks noChangeAspect="1"/>
          </p:cNvPicPr>
          <p:nvPr/>
        </p:nvPicPr>
        <p:blipFill>
          <a:blip r:embed="rId2"/>
          <a:stretch>
            <a:fillRect/>
          </a:stretch>
        </p:blipFill>
        <p:spPr>
          <a:xfrm>
            <a:off x="8011271" y="768350"/>
            <a:ext cx="3661997" cy="5029835"/>
          </a:xfrm>
          <a:prstGeom prst="rect">
            <a:avLst/>
          </a:prstGeom>
        </p:spPr>
      </p:pic>
    </p:spTree>
    <p:extLst>
      <p:ext uri="{BB962C8B-B14F-4D97-AF65-F5344CB8AC3E}">
        <p14:creationId xmlns:p14="http://schemas.microsoft.com/office/powerpoint/2010/main" val="259623825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94BB23-9F69-64A2-93F8-24F4E4F31A8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4952E59-A25F-1938-A076-1DFCAC1F4A40}"/>
              </a:ext>
            </a:extLst>
          </p:cNvPr>
          <p:cNvSpPr>
            <a:spLocks noGrp="1"/>
          </p:cNvSpPr>
          <p:nvPr>
            <p:ph type="title"/>
          </p:nvPr>
        </p:nvSpPr>
        <p:spPr>
          <a:xfrm>
            <a:off x="831850" y="1709739"/>
            <a:ext cx="10515600" cy="2526982"/>
          </a:xfrm>
        </p:spPr>
        <p:txBody>
          <a:bodyPr/>
          <a:lstStyle/>
          <a:p>
            <a:r>
              <a:rPr lang="en-US" dirty="0"/>
              <a:t>Reading:</a:t>
            </a:r>
            <a:br>
              <a:rPr lang="en-US" dirty="0"/>
            </a:br>
            <a:r>
              <a:rPr lang="en-US" dirty="0"/>
              <a:t>Intel 4004</a:t>
            </a:r>
          </a:p>
        </p:txBody>
      </p:sp>
      <p:sp>
        <p:nvSpPr>
          <p:cNvPr id="3" name="Text Placeholder 2">
            <a:extLst>
              <a:ext uri="{FF2B5EF4-FFF2-40B4-BE49-F238E27FC236}">
                <a16:creationId xmlns:a16="http://schemas.microsoft.com/office/drawing/2014/main" id="{82C0C10C-25B5-CC65-2821-C682BCAE0735}"/>
              </a:ext>
            </a:extLst>
          </p:cNvPr>
          <p:cNvSpPr>
            <a:spLocks noGrp="1"/>
          </p:cNvSpPr>
          <p:nvPr>
            <p:ph type="body" idx="1"/>
          </p:nvPr>
        </p:nvSpPr>
        <p:spPr>
          <a:xfrm>
            <a:off x="831850" y="4236721"/>
            <a:ext cx="10515600" cy="1852929"/>
          </a:xfrm>
        </p:spPr>
        <p:txBody>
          <a:bodyPr>
            <a:normAutofit/>
          </a:bodyPr>
          <a:lstStyle/>
          <a:p>
            <a:r>
              <a:rPr lang="en-US" dirty="0"/>
              <a:t>https://www.4004.com/</a:t>
            </a:r>
          </a:p>
          <a:p>
            <a:r>
              <a:rPr lang="en-US" dirty="0"/>
              <a:t>http://e4004.szyc.org/</a:t>
            </a:r>
          </a:p>
          <a:p>
            <a:r>
              <a:rPr lang="en-US" dirty="0"/>
              <a:t>http://e4004.szyc.org/</a:t>
            </a:r>
            <a:r>
              <a:rPr lang="en-US" dirty="0" err="1"/>
              <a:t>iset.html</a:t>
            </a:r>
            <a:endParaRPr lang="en-US" dirty="0"/>
          </a:p>
          <a:p>
            <a:r>
              <a:rPr lang="en-US" dirty="0"/>
              <a:t>http://e4004.szyc.org/emu/</a:t>
            </a:r>
          </a:p>
          <a:p>
            <a:endParaRPr lang="en-US" dirty="0"/>
          </a:p>
        </p:txBody>
      </p:sp>
      <p:pic>
        <p:nvPicPr>
          <p:cNvPr id="4" name="Picture 3" descr="A picture of the layout of the Intel 4004 taken with a microscope showing gates and wires.">
            <a:extLst>
              <a:ext uri="{FF2B5EF4-FFF2-40B4-BE49-F238E27FC236}">
                <a16:creationId xmlns:a16="http://schemas.microsoft.com/office/drawing/2014/main" id="{7BD79B1D-F3F0-F135-ADEC-164EF9F97982}"/>
              </a:ext>
            </a:extLst>
          </p:cNvPr>
          <p:cNvPicPr>
            <a:picLocks noChangeAspect="1"/>
          </p:cNvPicPr>
          <p:nvPr/>
        </p:nvPicPr>
        <p:blipFill>
          <a:blip r:embed="rId2"/>
          <a:stretch>
            <a:fillRect/>
          </a:stretch>
        </p:blipFill>
        <p:spPr>
          <a:xfrm>
            <a:off x="6096000" y="1253331"/>
            <a:ext cx="5840723" cy="4351338"/>
          </a:xfrm>
          <a:prstGeom prst="rect">
            <a:avLst/>
          </a:prstGeom>
        </p:spPr>
      </p:pic>
    </p:spTree>
    <p:extLst>
      <p:ext uri="{BB962C8B-B14F-4D97-AF65-F5344CB8AC3E}">
        <p14:creationId xmlns:p14="http://schemas.microsoft.com/office/powerpoint/2010/main" val="205206682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This is a screen shot of the list of machine code instructions for the Intel 4004 taken from http://e4004.szyc.org/iset.html">
            <a:hlinkClick r:id="rId2"/>
            <a:extLst>
              <a:ext uri="{FF2B5EF4-FFF2-40B4-BE49-F238E27FC236}">
                <a16:creationId xmlns:a16="http://schemas.microsoft.com/office/drawing/2014/main" id="{320B8741-3A48-0C13-2B7B-9362519441A2}"/>
              </a:ext>
            </a:extLst>
          </p:cNvPr>
          <p:cNvPicPr>
            <a:picLocks noChangeAspect="1"/>
          </p:cNvPicPr>
          <p:nvPr/>
        </p:nvPicPr>
        <p:blipFill>
          <a:blip r:embed="rId3"/>
          <a:srcRect l="15643" t="19125" r="17420" b="5101"/>
          <a:stretch/>
        </p:blipFill>
        <p:spPr>
          <a:xfrm>
            <a:off x="2091526" y="240547"/>
            <a:ext cx="7643188" cy="5505994"/>
          </a:xfrm>
          <a:prstGeom prst="rect">
            <a:avLst/>
          </a:prstGeom>
        </p:spPr>
      </p:pic>
      <p:sp>
        <p:nvSpPr>
          <p:cNvPr id="8" name="Title 7">
            <a:extLst>
              <a:ext uri="{FF2B5EF4-FFF2-40B4-BE49-F238E27FC236}">
                <a16:creationId xmlns:a16="http://schemas.microsoft.com/office/drawing/2014/main" id="{BF556642-E33A-8A26-70CD-389F2F8AC93C}"/>
              </a:ext>
            </a:extLst>
          </p:cNvPr>
          <p:cNvSpPr>
            <a:spLocks noGrp="1"/>
          </p:cNvSpPr>
          <p:nvPr>
            <p:ph type="title"/>
          </p:nvPr>
        </p:nvSpPr>
        <p:spPr>
          <a:xfrm>
            <a:off x="655320" y="5891349"/>
            <a:ext cx="10515600" cy="726104"/>
          </a:xfrm>
        </p:spPr>
        <p:txBody>
          <a:bodyPr>
            <a:normAutofit/>
          </a:bodyPr>
          <a:lstStyle/>
          <a:p>
            <a:r>
              <a:rPr lang="en-US" sz="3200" dirty="0"/>
              <a:t>http://e4004.szyc.org/</a:t>
            </a:r>
            <a:r>
              <a:rPr lang="en-US" sz="3200" dirty="0" err="1"/>
              <a:t>iset.html</a:t>
            </a:r>
            <a:endParaRPr lang="en-US" sz="3200" dirty="0"/>
          </a:p>
        </p:txBody>
      </p:sp>
    </p:spTree>
    <p:extLst>
      <p:ext uri="{BB962C8B-B14F-4D97-AF65-F5344CB8AC3E}">
        <p14:creationId xmlns:p14="http://schemas.microsoft.com/office/powerpoint/2010/main" val="311825214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This is a screen shot of an Intel 4004 emulator at http://e4004.szyc.org/emu/">
            <a:hlinkClick r:id="rId2"/>
            <a:extLst>
              <a:ext uri="{FF2B5EF4-FFF2-40B4-BE49-F238E27FC236}">
                <a16:creationId xmlns:a16="http://schemas.microsoft.com/office/drawing/2014/main" id="{C38DE1E9-1AF6-0D18-9393-D08D75510AF3}"/>
              </a:ext>
            </a:extLst>
          </p:cNvPr>
          <p:cNvPicPr>
            <a:picLocks noChangeAspect="1"/>
          </p:cNvPicPr>
          <p:nvPr/>
        </p:nvPicPr>
        <p:blipFill>
          <a:blip r:embed="rId3"/>
          <a:srcRect l="13209" t="15618" r="14986" b="5013"/>
          <a:stretch/>
        </p:blipFill>
        <p:spPr>
          <a:xfrm>
            <a:off x="4445875" y="1481957"/>
            <a:ext cx="6432331" cy="4524437"/>
          </a:xfrm>
          <a:prstGeom prst="rect">
            <a:avLst/>
          </a:prstGeom>
        </p:spPr>
      </p:pic>
      <p:sp>
        <p:nvSpPr>
          <p:cNvPr id="8" name="Title 7">
            <a:extLst>
              <a:ext uri="{FF2B5EF4-FFF2-40B4-BE49-F238E27FC236}">
                <a16:creationId xmlns:a16="http://schemas.microsoft.com/office/drawing/2014/main" id="{563B7CDB-D3CD-4CB3-E394-BB74025EC26C}"/>
              </a:ext>
            </a:extLst>
          </p:cNvPr>
          <p:cNvSpPr>
            <a:spLocks noGrp="1"/>
          </p:cNvSpPr>
          <p:nvPr>
            <p:ph type="title"/>
          </p:nvPr>
        </p:nvSpPr>
        <p:spPr/>
        <p:txBody>
          <a:bodyPr/>
          <a:lstStyle/>
          <a:p>
            <a:r>
              <a:rPr lang="en-US" dirty="0"/>
              <a:t>http://e4004.szyc.org/emu/</a:t>
            </a:r>
          </a:p>
        </p:txBody>
      </p:sp>
    </p:spTree>
    <p:extLst>
      <p:ext uri="{BB962C8B-B14F-4D97-AF65-F5344CB8AC3E}">
        <p14:creationId xmlns:p14="http://schemas.microsoft.com/office/powerpoint/2010/main" val="196346962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FAA750-51A0-D6EF-17A3-0AAEC4E7E680}"/>
              </a:ext>
            </a:extLst>
          </p:cNvPr>
          <p:cNvSpPr>
            <a:spLocks noGrp="1"/>
          </p:cNvSpPr>
          <p:nvPr>
            <p:ph type="title"/>
          </p:nvPr>
        </p:nvSpPr>
        <p:spPr/>
        <p:txBody>
          <a:bodyPr/>
          <a:lstStyle/>
          <a:p>
            <a:r>
              <a:rPr lang="en-US" dirty="0"/>
              <a:t>WASM – Web Assembly</a:t>
            </a:r>
          </a:p>
        </p:txBody>
      </p:sp>
      <p:sp>
        <p:nvSpPr>
          <p:cNvPr id="4" name="Content Placeholder 3">
            <a:extLst>
              <a:ext uri="{FF2B5EF4-FFF2-40B4-BE49-F238E27FC236}">
                <a16:creationId xmlns:a16="http://schemas.microsoft.com/office/drawing/2014/main" id="{C169429D-873A-2814-DA13-690D59D0A00F}"/>
              </a:ext>
            </a:extLst>
          </p:cNvPr>
          <p:cNvSpPr>
            <a:spLocks noGrp="1"/>
          </p:cNvSpPr>
          <p:nvPr>
            <p:ph idx="1"/>
          </p:nvPr>
        </p:nvSpPr>
        <p:spPr/>
        <p:txBody>
          <a:bodyPr/>
          <a:lstStyle/>
          <a:p>
            <a:r>
              <a:rPr lang="en-US" dirty="0"/>
              <a:t>There is a machine language emulator built into browsers called Web Assembly</a:t>
            </a:r>
          </a:p>
          <a:p>
            <a:r>
              <a:rPr lang="en-US" dirty="0"/>
              <a:t>For a wide range of software, compiling to WASM and running in JavaScript is enough</a:t>
            </a:r>
          </a:p>
          <a:p>
            <a:r>
              <a:rPr lang="en-US" dirty="0"/>
              <a:t>WASM is a different syntax than most Assembly languages – but it still compiles to a binary-machine code</a:t>
            </a:r>
          </a:p>
          <a:p>
            <a:r>
              <a:rPr lang="en-US" dirty="0"/>
              <a:t>C Programming for Everybody (www.cc4e.com) C Playground compiles C to WASM and then runs the WASM in the user's browser</a:t>
            </a:r>
          </a:p>
        </p:txBody>
      </p:sp>
    </p:spTree>
    <p:extLst>
      <p:ext uri="{BB962C8B-B14F-4D97-AF65-F5344CB8AC3E}">
        <p14:creationId xmlns:p14="http://schemas.microsoft.com/office/powerpoint/2010/main" val="165027766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B378F55-5488-B90B-0105-5040038DF90A}"/>
              </a:ext>
            </a:extLst>
          </p:cNvPr>
          <p:cNvSpPr txBox="1"/>
          <p:nvPr/>
        </p:nvSpPr>
        <p:spPr>
          <a:xfrm>
            <a:off x="323606" y="384239"/>
            <a:ext cx="7629012" cy="313932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 Hello World WASM Example</a:t>
            </a:r>
          </a:p>
          <a:p>
            <a:r>
              <a:rPr lang="en-US" b="1" dirty="0">
                <a:latin typeface="Courier New" panose="02070309020205020404" pitchFamily="49" charset="0"/>
                <a:cs typeface="Courier New" panose="02070309020205020404" pitchFamily="49" charset="0"/>
              </a:rPr>
              <a:t>(module</a:t>
            </a:r>
          </a:p>
          <a:p>
            <a:r>
              <a:rPr lang="en-US" b="1" dirty="0">
                <a:latin typeface="Courier New" panose="02070309020205020404" pitchFamily="49" charset="0"/>
                <a:cs typeface="Courier New" panose="02070309020205020404" pitchFamily="49" charset="0"/>
              </a:rPr>
              <a:t>  (import "console" "log" (</a:t>
            </a:r>
            <a:r>
              <a:rPr lang="en-US" b="1" dirty="0" err="1">
                <a:latin typeface="Courier New" panose="02070309020205020404" pitchFamily="49" charset="0"/>
                <a:cs typeface="Courier New" panose="02070309020205020404" pitchFamily="49" charset="0"/>
              </a:rPr>
              <a:t>func</a:t>
            </a:r>
            <a:r>
              <a:rPr lang="en-US" b="1" dirty="0">
                <a:latin typeface="Courier New" panose="02070309020205020404" pitchFamily="49" charset="0"/>
                <a:cs typeface="Courier New" panose="02070309020205020404" pitchFamily="49" charset="0"/>
              </a:rPr>
              <a:t> $log (param i32 i32)))</a:t>
            </a:r>
          </a:p>
          <a:p>
            <a:r>
              <a:rPr lang="en-US" b="1" dirty="0">
                <a:latin typeface="Courier New" panose="02070309020205020404" pitchFamily="49" charset="0"/>
                <a:cs typeface="Courier New" panose="02070309020205020404" pitchFamily="49" charset="0"/>
              </a:rPr>
              <a:t>  (memory 1)</a:t>
            </a:r>
          </a:p>
          <a:p>
            <a:r>
              <a:rPr lang="en-US" b="1" dirty="0">
                <a:latin typeface="Courier New" panose="02070309020205020404" pitchFamily="49" charset="0"/>
                <a:cs typeface="Courier New" panose="02070309020205020404" pitchFamily="49" charset="0"/>
              </a:rPr>
              <a:t>  (data (i32.const 0) "Hello, World!")</a:t>
            </a:r>
          </a:p>
          <a:p>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func</a:t>
            </a:r>
            <a:r>
              <a:rPr lang="en-US" b="1" dirty="0">
                <a:latin typeface="Courier New" panose="02070309020205020404" pitchFamily="49" charset="0"/>
                <a:cs typeface="Courier New" panose="02070309020205020404" pitchFamily="49" charset="0"/>
              </a:rPr>
              <a:t> $main (result i32)</a:t>
            </a:r>
          </a:p>
          <a:p>
            <a:r>
              <a:rPr lang="en-US" b="1" dirty="0">
                <a:latin typeface="Courier New" panose="02070309020205020404" pitchFamily="49" charset="0"/>
                <a:cs typeface="Courier New" panose="02070309020205020404" pitchFamily="49" charset="0"/>
              </a:rPr>
              <a:t>    (call $log (i32.const 0) (i32.const 13))</a:t>
            </a:r>
          </a:p>
          <a:p>
            <a:r>
              <a:rPr lang="en-US" b="1" dirty="0">
                <a:latin typeface="Courier New" panose="02070309020205020404" pitchFamily="49" charset="0"/>
                <a:cs typeface="Courier New" panose="02070309020205020404" pitchFamily="49" charset="0"/>
              </a:rPr>
              <a:t>    (i32.const 42)</a:t>
            </a:r>
          </a:p>
          <a:p>
            <a:r>
              <a:rPr lang="en-US" b="1" dirty="0">
                <a:latin typeface="Courier New" panose="02070309020205020404" pitchFamily="49" charset="0"/>
                <a:cs typeface="Courier New" panose="02070309020205020404" pitchFamily="49" charset="0"/>
              </a:rPr>
              <a:t>  )</a:t>
            </a:r>
          </a:p>
          <a:p>
            <a:r>
              <a:rPr lang="en-US" b="1" dirty="0">
                <a:latin typeface="Courier New" panose="02070309020205020404" pitchFamily="49" charset="0"/>
                <a:cs typeface="Courier New" panose="02070309020205020404" pitchFamily="49" charset="0"/>
              </a:rPr>
              <a:t>  (export "main" (</a:t>
            </a:r>
            <a:r>
              <a:rPr lang="en-US" b="1" dirty="0" err="1">
                <a:latin typeface="Courier New" panose="02070309020205020404" pitchFamily="49" charset="0"/>
                <a:cs typeface="Courier New" panose="02070309020205020404" pitchFamily="49" charset="0"/>
              </a:rPr>
              <a:t>func</a:t>
            </a:r>
            <a:r>
              <a:rPr lang="en-US" b="1" dirty="0">
                <a:latin typeface="Courier New" panose="02070309020205020404" pitchFamily="49" charset="0"/>
                <a:cs typeface="Courier New" panose="02070309020205020404" pitchFamily="49" charset="0"/>
              </a:rPr>
              <a:t> $main))</a:t>
            </a:r>
          </a:p>
          <a:p>
            <a:r>
              <a:rPr lang="en-US" b="1" dirty="0">
                <a:latin typeface="Courier New" panose="02070309020205020404" pitchFamily="49" charset="0"/>
                <a:cs typeface="Courier New" panose="02070309020205020404" pitchFamily="49" charset="0"/>
              </a:rPr>
              <a:t>)</a:t>
            </a:r>
          </a:p>
        </p:txBody>
      </p:sp>
      <p:sp>
        <p:nvSpPr>
          <p:cNvPr id="5" name="TextBox 4">
            <a:extLst>
              <a:ext uri="{FF2B5EF4-FFF2-40B4-BE49-F238E27FC236}">
                <a16:creationId xmlns:a16="http://schemas.microsoft.com/office/drawing/2014/main" id="{E8F36667-C9F9-1E94-2E5A-41DB1B7EA8A0}"/>
              </a:ext>
            </a:extLst>
          </p:cNvPr>
          <p:cNvSpPr txBox="1"/>
          <p:nvPr/>
        </p:nvSpPr>
        <p:spPr>
          <a:xfrm>
            <a:off x="1365813" y="3685606"/>
            <a:ext cx="10661893" cy="2031325"/>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00000000: 00 61 73 6d 01 00 00 00 01 0a 02 60 02 7f 7f 00 |.</a:t>
            </a:r>
            <a:r>
              <a:rPr lang="en-US" b="1" dirty="0" err="1">
                <a:latin typeface="Courier New" panose="02070309020205020404" pitchFamily="49" charset="0"/>
                <a:cs typeface="Courier New" panose="02070309020205020404" pitchFamily="49" charset="0"/>
              </a:rPr>
              <a:t>asm</a:t>
            </a:r>
            <a:r>
              <a:rPr lang="en-US" b="1" dirty="0">
                <a:latin typeface="Courier New" panose="02070309020205020404" pitchFamily="49" charset="0"/>
                <a:cs typeface="Courier New" panose="02070309020205020404" pitchFamily="49" charset="0"/>
              </a:rPr>
              <a:t>.......`....|</a:t>
            </a:r>
          </a:p>
          <a:p>
            <a:r>
              <a:rPr lang="en-US" b="1" dirty="0">
                <a:latin typeface="Courier New" panose="02070309020205020404" pitchFamily="49" charset="0"/>
                <a:cs typeface="Courier New" panose="02070309020205020404" pitchFamily="49" charset="0"/>
              </a:rPr>
              <a:t>00000010: 60 00 01 7f 02 0f 01 07 63 6f 6e 73 6f 6c 65 03 |`.......console.|</a:t>
            </a:r>
          </a:p>
          <a:p>
            <a:r>
              <a:rPr lang="en-US" b="1" dirty="0">
                <a:latin typeface="Courier New" panose="02070309020205020404" pitchFamily="49" charset="0"/>
                <a:cs typeface="Courier New" panose="02070309020205020404" pitchFamily="49" charset="0"/>
              </a:rPr>
              <a:t>00000020: 6c 6f 67 00 00 03 02 01 01 05 03 01 00 01 07 11 |log.............|</a:t>
            </a:r>
          </a:p>
          <a:p>
            <a:r>
              <a:rPr lang="en-US" b="1" dirty="0">
                <a:latin typeface="Courier New" panose="02070309020205020404" pitchFamily="49" charset="0"/>
                <a:cs typeface="Courier New" panose="02070309020205020404" pitchFamily="49" charset="0"/>
              </a:rPr>
              <a:t>00000030: 02 06 6d 65 6d 6f 72 79 02 00 04 6d 61 69 6e 00 |..memory...main.|</a:t>
            </a:r>
          </a:p>
          <a:p>
            <a:r>
              <a:rPr lang="en-US" b="1" dirty="0">
                <a:latin typeface="Courier New" panose="02070309020205020404" pitchFamily="49" charset="0"/>
                <a:cs typeface="Courier New" panose="02070309020205020404" pitchFamily="49" charset="0"/>
              </a:rPr>
              <a:t>00000040: 01 0a 0c 01 0a 00 41 00 41 0d 10 00 41 2a 0b 0b |......A.A...A*..|</a:t>
            </a:r>
          </a:p>
          <a:p>
            <a:r>
              <a:rPr lang="en-US" b="1" dirty="0">
                <a:latin typeface="Courier New" panose="02070309020205020404" pitchFamily="49" charset="0"/>
                <a:cs typeface="Courier New" panose="02070309020205020404" pitchFamily="49" charset="0"/>
              </a:rPr>
              <a:t>00000050: 13 01 00 41 00 0b 0d 48 65 6c 6c 6f 2c 20 57 6f |...A...Hello, Wo|</a:t>
            </a:r>
          </a:p>
          <a:p>
            <a:r>
              <a:rPr lang="en-US" b="1" dirty="0">
                <a:latin typeface="Courier New" panose="02070309020205020404" pitchFamily="49" charset="0"/>
                <a:cs typeface="Courier New" panose="02070309020205020404" pitchFamily="49" charset="0"/>
              </a:rPr>
              <a:t>00000060: 72 6c 64 21                                     |</a:t>
            </a:r>
            <a:r>
              <a:rPr lang="en-US" b="1" dirty="0" err="1">
                <a:latin typeface="Courier New" panose="02070309020205020404" pitchFamily="49" charset="0"/>
                <a:cs typeface="Courier New" panose="02070309020205020404" pitchFamily="49" charset="0"/>
              </a:rPr>
              <a:t>rld</a:t>
            </a:r>
            <a:r>
              <a:rPr lang="en-US" b="1" dirty="0">
                <a:latin typeface="Courier New" panose="02070309020205020404" pitchFamily="49" charset="0"/>
                <a:cs typeface="Courier New" panose="02070309020205020404" pitchFamily="49" charset="0"/>
              </a:rPr>
              <a:t>!|</a:t>
            </a:r>
          </a:p>
        </p:txBody>
      </p:sp>
      <p:sp>
        <p:nvSpPr>
          <p:cNvPr id="6" name="Title 5">
            <a:extLst>
              <a:ext uri="{FF2B5EF4-FFF2-40B4-BE49-F238E27FC236}">
                <a16:creationId xmlns:a16="http://schemas.microsoft.com/office/drawing/2014/main" id="{0D37124D-6EA9-45AF-A343-E048DF092E26}"/>
              </a:ext>
            </a:extLst>
          </p:cNvPr>
          <p:cNvSpPr>
            <a:spLocks noGrp="1"/>
          </p:cNvSpPr>
          <p:nvPr>
            <p:ph type="title"/>
          </p:nvPr>
        </p:nvSpPr>
        <p:spPr>
          <a:xfrm>
            <a:off x="8768443" y="985610"/>
            <a:ext cx="2944586" cy="1325563"/>
          </a:xfrm>
        </p:spPr>
        <p:txBody>
          <a:bodyPr/>
          <a:lstStyle/>
          <a:p>
            <a:r>
              <a:rPr lang="en-US" dirty="0"/>
              <a:t>WASM Hello World</a:t>
            </a:r>
          </a:p>
        </p:txBody>
      </p:sp>
    </p:spTree>
    <p:extLst>
      <p:ext uri="{BB962C8B-B14F-4D97-AF65-F5344CB8AC3E}">
        <p14:creationId xmlns:p14="http://schemas.microsoft.com/office/powerpoint/2010/main" val="367024696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 shot of https://www.cc4e.com/play.php showing an in-browser C development environment with the classic “Hello World” program being shown.">
            <a:extLst>
              <a:ext uri="{FF2B5EF4-FFF2-40B4-BE49-F238E27FC236}">
                <a16:creationId xmlns:a16="http://schemas.microsoft.com/office/drawing/2014/main" id="{B6A3ECEC-7F85-17AE-9752-042533E34318}"/>
              </a:ext>
            </a:extLst>
          </p:cNvPr>
          <p:cNvPicPr>
            <a:picLocks noChangeAspect="1"/>
          </p:cNvPicPr>
          <p:nvPr/>
        </p:nvPicPr>
        <p:blipFill>
          <a:blip r:embed="rId2"/>
          <a:srcRect b="28110"/>
          <a:stretch/>
        </p:blipFill>
        <p:spPr>
          <a:xfrm>
            <a:off x="895004" y="310243"/>
            <a:ext cx="10401992" cy="5551714"/>
          </a:xfrm>
          <a:prstGeom prst="rect">
            <a:avLst/>
          </a:prstGeom>
        </p:spPr>
      </p:pic>
    </p:spTree>
    <p:extLst>
      <p:ext uri="{BB962C8B-B14F-4D97-AF65-F5344CB8AC3E}">
        <p14:creationId xmlns:p14="http://schemas.microsoft.com/office/powerpoint/2010/main" val="302929295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D2EFD07-F694-345C-4B2F-4614FA7D9DCC}"/>
              </a:ext>
            </a:extLst>
          </p:cNvPr>
          <p:cNvSpPr>
            <a:spLocks noGrp="1"/>
          </p:cNvSpPr>
          <p:nvPr>
            <p:ph type="title"/>
          </p:nvPr>
        </p:nvSpPr>
        <p:spPr/>
        <p:txBody>
          <a:bodyPr/>
          <a:lstStyle/>
          <a:p>
            <a:r>
              <a:rPr lang="en-US" dirty="0"/>
              <a:t>Summary</a:t>
            </a:r>
          </a:p>
        </p:txBody>
      </p:sp>
      <p:sp>
        <p:nvSpPr>
          <p:cNvPr id="6" name="Content Placeholder 5">
            <a:extLst>
              <a:ext uri="{FF2B5EF4-FFF2-40B4-BE49-F238E27FC236}">
                <a16:creationId xmlns:a16="http://schemas.microsoft.com/office/drawing/2014/main" id="{9904836A-9389-B0FF-C342-D7DD46B32F59}"/>
              </a:ext>
            </a:extLst>
          </p:cNvPr>
          <p:cNvSpPr>
            <a:spLocks noGrp="1"/>
          </p:cNvSpPr>
          <p:nvPr>
            <p:ph idx="1"/>
          </p:nvPr>
        </p:nvSpPr>
        <p:spPr/>
        <p:txBody>
          <a:bodyPr/>
          <a:lstStyle/>
          <a:p>
            <a:r>
              <a:rPr lang="en-US" dirty="0"/>
              <a:t>Fetch-Decode-Execute (a.k.a. Fetch-Execute-Cycle)</a:t>
            </a:r>
          </a:p>
          <a:p>
            <a:r>
              <a:rPr lang="en-US" dirty="0"/>
              <a:t>Look at the Intel x86 and ARM processor families</a:t>
            </a:r>
          </a:p>
          <a:p>
            <a:r>
              <a:rPr lang="en-US" dirty="0"/>
              <a:t>Explored the CDC8512 architecture, instruction set, assembly and machine languages</a:t>
            </a:r>
          </a:p>
          <a:p>
            <a:r>
              <a:rPr lang="en-US" dirty="0"/>
              <a:t>Explored an increasing use of in-browser emulators for games and other applications</a:t>
            </a:r>
          </a:p>
          <a:p>
            <a:r>
              <a:rPr lang="en-US" dirty="0"/>
              <a:t>Looked at CPU Evolution over time</a:t>
            </a:r>
          </a:p>
          <a:p>
            <a:r>
              <a:rPr lang="en-US" dirty="0"/>
              <a:t>Looked back at the Intel 4004</a:t>
            </a:r>
          </a:p>
          <a:p>
            <a:r>
              <a:rPr lang="en-US" dirty="0"/>
              <a:t>Looked forward at </a:t>
            </a:r>
            <a:r>
              <a:rPr lang="en-US"/>
              <a:t>Web Assembly (WASM)</a:t>
            </a:r>
            <a:endParaRPr lang="en-US" dirty="0"/>
          </a:p>
        </p:txBody>
      </p:sp>
    </p:spTree>
    <p:extLst>
      <p:ext uri="{BB962C8B-B14F-4D97-AF65-F5344CB8AC3E}">
        <p14:creationId xmlns:p14="http://schemas.microsoft.com/office/powerpoint/2010/main" val="26972385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FAC48CE-1198-5556-7BBF-9859042823EE}"/>
              </a:ext>
            </a:extLst>
          </p:cNvPr>
          <p:cNvSpPr>
            <a:spLocks noGrp="1"/>
          </p:cNvSpPr>
          <p:nvPr>
            <p:ph type="title"/>
          </p:nvPr>
        </p:nvSpPr>
        <p:spPr/>
        <p:txBody>
          <a:bodyPr/>
          <a:lstStyle/>
          <a:p>
            <a:r>
              <a:rPr lang="en-US" dirty="0"/>
              <a:t>Let's learn Base-16 (Hexadecimal)</a:t>
            </a:r>
          </a:p>
        </p:txBody>
      </p:sp>
      <p:sp>
        <p:nvSpPr>
          <p:cNvPr id="5" name="Text Placeholder 4">
            <a:extLst>
              <a:ext uri="{FF2B5EF4-FFF2-40B4-BE49-F238E27FC236}">
                <a16:creationId xmlns:a16="http://schemas.microsoft.com/office/drawing/2014/main" id="{3680EA8C-03C5-5CA3-CFFF-E02D27BB83C6}"/>
              </a:ext>
            </a:extLst>
          </p:cNvPr>
          <p:cNvSpPr>
            <a:spLocks noGrp="1"/>
          </p:cNvSpPr>
          <p:nvPr>
            <p:ph type="body" idx="1"/>
          </p:nvPr>
        </p:nvSpPr>
        <p:spPr/>
        <p:txBody>
          <a:bodyPr/>
          <a:lstStyle/>
          <a:p>
            <a:r>
              <a:rPr lang="en-US" dirty="0"/>
              <a:t>Base 16 is easy to convert to bits and much less verbose than Base-2</a:t>
            </a:r>
          </a:p>
        </p:txBody>
      </p:sp>
    </p:spTree>
    <p:extLst>
      <p:ext uri="{BB962C8B-B14F-4D97-AF65-F5344CB8AC3E}">
        <p14:creationId xmlns:p14="http://schemas.microsoft.com/office/powerpoint/2010/main" val="252973862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4AE3D-C70D-220E-82A8-C1D64A900A0F}"/>
              </a:ext>
            </a:extLst>
          </p:cNvPr>
          <p:cNvSpPr>
            <a:spLocks noGrp="1"/>
          </p:cNvSpPr>
          <p:nvPr>
            <p:ph type="title"/>
          </p:nvPr>
        </p:nvSpPr>
        <p:spPr/>
        <p:txBody>
          <a:bodyPr/>
          <a:lstStyle/>
          <a:p>
            <a:r>
              <a:rPr lang="en-US" dirty="0"/>
              <a:t>Acknowledgements / Contributions</a:t>
            </a:r>
          </a:p>
        </p:txBody>
      </p:sp>
      <p:sp>
        <p:nvSpPr>
          <p:cNvPr id="7" name="TextBox 6">
            <a:extLst>
              <a:ext uri="{FF2B5EF4-FFF2-40B4-BE49-F238E27FC236}">
                <a16:creationId xmlns:a16="http://schemas.microsoft.com/office/drawing/2014/main" id="{D1725F2C-A6DC-4096-AD36-A6A5AF1FFD40}"/>
              </a:ext>
            </a:extLst>
          </p:cNvPr>
          <p:cNvSpPr txBox="1"/>
          <p:nvPr/>
        </p:nvSpPr>
        <p:spPr>
          <a:xfrm>
            <a:off x="838201" y="1502688"/>
            <a:ext cx="5055704" cy="2492990"/>
          </a:xfrm>
          <a:prstGeom prst="rect">
            <a:avLst/>
          </a:prstGeom>
          <a:noFill/>
        </p:spPr>
        <p:txBody>
          <a:bodyPr wrap="square" rtlCol="0">
            <a:spAutoFit/>
          </a:bodyPr>
          <a:lstStyle/>
          <a:p>
            <a:r>
              <a:rPr lang="en-US" sz="1200" dirty="0"/>
              <a:t>These slides are Copyright 2025-  Charles R. Severance (</a:t>
            </a:r>
            <a:r>
              <a:rPr lang="en-US" sz="1200" dirty="0" err="1"/>
              <a:t>online.dr-chuck.com</a:t>
            </a:r>
            <a:r>
              <a:rPr lang="en-US" sz="1200" dirty="0"/>
              <a:t>) as part of www.ca4e.com and made available under a Creative Commons Attribution 4.0 License.  Please maintain this last slide in all copies of the document to comply with the attribution requirements of the license.  If you make a change, feel free to add your name and organization to the list of contributors on this page as you republish the materials.</a:t>
            </a:r>
          </a:p>
          <a:p>
            <a:endParaRPr lang="en-US" sz="1200" dirty="0"/>
          </a:p>
          <a:p>
            <a:r>
              <a:rPr lang="en-US" sz="1200" dirty="0"/>
              <a:t>Initial Development: Charles Severance, University of Michigan School of Information</a:t>
            </a:r>
          </a:p>
          <a:p>
            <a:endParaRPr lang="en-US" sz="1200" dirty="0"/>
          </a:p>
          <a:p>
            <a:r>
              <a:rPr lang="en-US" sz="1200" b="1" dirty="0"/>
              <a:t>Insert new Contributors and Translators here including names and dates</a:t>
            </a:r>
          </a:p>
          <a:p>
            <a:endParaRPr lang="en-US" sz="1200" dirty="0"/>
          </a:p>
          <a:p>
            <a:endParaRPr lang="en-US" sz="1200" dirty="0"/>
          </a:p>
        </p:txBody>
      </p:sp>
      <p:sp>
        <p:nvSpPr>
          <p:cNvPr id="8" name="TextBox 7">
            <a:extLst>
              <a:ext uri="{FF2B5EF4-FFF2-40B4-BE49-F238E27FC236}">
                <a16:creationId xmlns:a16="http://schemas.microsoft.com/office/drawing/2014/main" id="{A5B0D5A1-502A-F6A1-76FD-6D954B37EE94}"/>
              </a:ext>
            </a:extLst>
          </p:cNvPr>
          <p:cNvSpPr txBox="1"/>
          <p:nvPr/>
        </p:nvSpPr>
        <p:spPr>
          <a:xfrm>
            <a:off x="6298097" y="1502688"/>
            <a:ext cx="5055704" cy="461665"/>
          </a:xfrm>
          <a:prstGeom prst="rect">
            <a:avLst/>
          </a:prstGeom>
          <a:noFill/>
        </p:spPr>
        <p:txBody>
          <a:bodyPr wrap="square" rtlCol="0">
            <a:spAutoFit/>
          </a:bodyPr>
          <a:lstStyle/>
          <a:p>
            <a:r>
              <a:rPr lang="en-US" sz="1200" b="1" dirty="0"/>
              <a:t>Continue new Contributors and Translators here</a:t>
            </a:r>
          </a:p>
          <a:p>
            <a:endParaRPr lang="en-US" sz="1200" dirty="0"/>
          </a:p>
        </p:txBody>
      </p:sp>
    </p:spTree>
    <p:extLst>
      <p:ext uri="{BB962C8B-B14F-4D97-AF65-F5344CB8AC3E}">
        <p14:creationId xmlns:p14="http://schemas.microsoft.com/office/powerpoint/2010/main" val="29638815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AE7966-73D5-48AB-66D7-BA6947BD8A2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F927983-77C6-A734-4A3F-B32D4109A091}"/>
              </a:ext>
            </a:extLst>
          </p:cNvPr>
          <p:cNvSpPr>
            <a:spLocks noGrp="1"/>
          </p:cNvSpPr>
          <p:nvPr>
            <p:ph type="title"/>
          </p:nvPr>
        </p:nvSpPr>
        <p:spPr/>
        <p:txBody>
          <a:bodyPr/>
          <a:lstStyle/>
          <a:p>
            <a:r>
              <a:rPr lang="en-US" dirty="0"/>
              <a:t>Recall Base-2</a:t>
            </a:r>
          </a:p>
        </p:txBody>
      </p:sp>
      <p:sp>
        <p:nvSpPr>
          <p:cNvPr id="3" name="Content Placeholder 2">
            <a:extLst>
              <a:ext uri="{FF2B5EF4-FFF2-40B4-BE49-F238E27FC236}">
                <a16:creationId xmlns:a16="http://schemas.microsoft.com/office/drawing/2014/main" id="{F87E1887-5CB5-64BF-36B8-30C63D9E4616}"/>
              </a:ext>
            </a:extLst>
          </p:cNvPr>
          <p:cNvSpPr>
            <a:spLocks noGrp="1"/>
          </p:cNvSpPr>
          <p:nvPr>
            <p:ph idx="1"/>
          </p:nvPr>
        </p:nvSpPr>
        <p:spPr>
          <a:xfrm>
            <a:off x="838200" y="1825625"/>
            <a:ext cx="4357255" cy="1325563"/>
          </a:xfrm>
        </p:spPr>
        <p:txBody>
          <a:bodyPr>
            <a:normAutofit lnSpcReduction="10000"/>
          </a:bodyPr>
          <a:lstStyle/>
          <a:p>
            <a:r>
              <a:rPr lang="en-US" dirty="0"/>
              <a:t>Base–2 to Base-10 for numbers less than 8</a:t>
            </a:r>
          </a:p>
          <a:p>
            <a:r>
              <a:rPr lang="en-US" dirty="0"/>
              <a:t>A.k.a. 3-bit numbers</a:t>
            </a:r>
          </a:p>
        </p:txBody>
      </p:sp>
      <p:graphicFrame>
        <p:nvGraphicFramePr>
          <p:cNvPr id="5" name="Table 4">
            <a:extLst>
              <a:ext uri="{FF2B5EF4-FFF2-40B4-BE49-F238E27FC236}">
                <a16:creationId xmlns:a16="http://schemas.microsoft.com/office/drawing/2014/main" id="{F390FAEB-718D-1BBE-29C8-65B4136C4B90}"/>
              </a:ext>
            </a:extLst>
          </p:cNvPr>
          <p:cNvGraphicFramePr>
            <a:graphicFrameLocks noGrp="1"/>
          </p:cNvGraphicFramePr>
          <p:nvPr/>
        </p:nvGraphicFramePr>
        <p:xfrm>
          <a:off x="7907479" y="1783080"/>
          <a:ext cx="2508109" cy="3291840"/>
        </p:xfrm>
        <a:graphic>
          <a:graphicData uri="http://schemas.openxmlformats.org/drawingml/2006/table">
            <a:tbl>
              <a:tblPr firstRow="1" bandRow="1">
                <a:tableStyleId>{5C22544A-7EE6-4342-B048-85BDC9FD1C3A}</a:tableStyleId>
              </a:tblPr>
              <a:tblGrid>
                <a:gridCol w="1459924">
                  <a:extLst>
                    <a:ext uri="{9D8B030D-6E8A-4147-A177-3AD203B41FA5}">
                      <a16:colId xmlns:a16="http://schemas.microsoft.com/office/drawing/2014/main" val="4055137666"/>
                    </a:ext>
                  </a:extLst>
                </a:gridCol>
                <a:gridCol w="1048185">
                  <a:extLst>
                    <a:ext uri="{9D8B030D-6E8A-4147-A177-3AD203B41FA5}">
                      <a16:colId xmlns:a16="http://schemas.microsoft.com/office/drawing/2014/main" val="4140446323"/>
                    </a:ext>
                  </a:extLst>
                </a:gridCol>
              </a:tblGrid>
              <a:tr h="318359">
                <a:tc>
                  <a:txBody>
                    <a:bodyPr/>
                    <a:lstStyle/>
                    <a:p>
                      <a:pPr algn="ctr"/>
                      <a:r>
                        <a:rPr lang="en-US" dirty="0"/>
                        <a:t>Base-10</a:t>
                      </a:r>
                    </a:p>
                  </a:txBody>
                  <a:tcPr/>
                </a:tc>
                <a:tc>
                  <a:txBody>
                    <a:bodyPr/>
                    <a:lstStyle/>
                    <a:p>
                      <a:pPr algn="ctr"/>
                      <a:r>
                        <a:rPr lang="en-US" dirty="0"/>
                        <a:t>Base-2</a:t>
                      </a:r>
                    </a:p>
                  </a:txBody>
                  <a:tcPr/>
                </a:tc>
                <a:extLst>
                  <a:ext uri="{0D108BD9-81ED-4DB2-BD59-A6C34878D82A}">
                    <a16:rowId xmlns:a16="http://schemas.microsoft.com/office/drawing/2014/main" val="103214958"/>
                  </a:ext>
                </a:extLst>
              </a:tr>
              <a:tr h="318359">
                <a:tc>
                  <a:txBody>
                    <a:bodyPr/>
                    <a:lstStyle/>
                    <a:p>
                      <a:pPr algn="ctr"/>
                      <a:r>
                        <a:rPr lang="en-US" dirty="0"/>
                        <a:t>0</a:t>
                      </a:r>
                    </a:p>
                  </a:txBody>
                  <a:tcPr/>
                </a:tc>
                <a:tc>
                  <a:txBody>
                    <a:bodyPr/>
                    <a:lstStyle/>
                    <a:p>
                      <a:pPr algn="r"/>
                      <a:r>
                        <a:rPr lang="en-US" dirty="0"/>
                        <a:t>0</a:t>
                      </a:r>
                    </a:p>
                  </a:txBody>
                  <a:tcPr/>
                </a:tc>
                <a:extLst>
                  <a:ext uri="{0D108BD9-81ED-4DB2-BD59-A6C34878D82A}">
                    <a16:rowId xmlns:a16="http://schemas.microsoft.com/office/drawing/2014/main" val="108602342"/>
                  </a:ext>
                </a:extLst>
              </a:tr>
              <a:tr h="318359">
                <a:tc>
                  <a:txBody>
                    <a:bodyPr/>
                    <a:lstStyle/>
                    <a:p>
                      <a:pPr algn="ctr"/>
                      <a:r>
                        <a:rPr lang="en-US" dirty="0"/>
                        <a:t>1</a:t>
                      </a:r>
                    </a:p>
                  </a:txBody>
                  <a:tcPr/>
                </a:tc>
                <a:tc>
                  <a:txBody>
                    <a:bodyPr/>
                    <a:lstStyle/>
                    <a:p>
                      <a:pPr algn="r"/>
                      <a:r>
                        <a:rPr lang="en-US" dirty="0"/>
                        <a:t>1</a:t>
                      </a:r>
                    </a:p>
                  </a:txBody>
                  <a:tcPr/>
                </a:tc>
                <a:extLst>
                  <a:ext uri="{0D108BD9-81ED-4DB2-BD59-A6C34878D82A}">
                    <a16:rowId xmlns:a16="http://schemas.microsoft.com/office/drawing/2014/main" val="1368952813"/>
                  </a:ext>
                </a:extLst>
              </a:tr>
              <a:tr h="318359">
                <a:tc>
                  <a:txBody>
                    <a:bodyPr/>
                    <a:lstStyle/>
                    <a:p>
                      <a:pPr algn="ctr"/>
                      <a:r>
                        <a:rPr lang="en-US" dirty="0"/>
                        <a:t>2</a:t>
                      </a:r>
                    </a:p>
                  </a:txBody>
                  <a:tcPr/>
                </a:tc>
                <a:tc>
                  <a:txBody>
                    <a:bodyPr/>
                    <a:lstStyle/>
                    <a:p>
                      <a:pPr algn="r"/>
                      <a:r>
                        <a:rPr lang="en-US" dirty="0"/>
                        <a:t>10</a:t>
                      </a:r>
                    </a:p>
                  </a:txBody>
                  <a:tcPr/>
                </a:tc>
                <a:extLst>
                  <a:ext uri="{0D108BD9-81ED-4DB2-BD59-A6C34878D82A}">
                    <a16:rowId xmlns:a16="http://schemas.microsoft.com/office/drawing/2014/main" val="3575090032"/>
                  </a:ext>
                </a:extLst>
              </a:tr>
              <a:tr h="318359">
                <a:tc>
                  <a:txBody>
                    <a:bodyPr/>
                    <a:lstStyle/>
                    <a:p>
                      <a:pPr algn="ctr"/>
                      <a:r>
                        <a:rPr lang="en-US" dirty="0"/>
                        <a:t>3</a:t>
                      </a:r>
                    </a:p>
                  </a:txBody>
                  <a:tcPr/>
                </a:tc>
                <a:tc>
                  <a:txBody>
                    <a:bodyPr/>
                    <a:lstStyle/>
                    <a:p>
                      <a:pPr algn="r"/>
                      <a:r>
                        <a:rPr lang="en-US" dirty="0"/>
                        <a:t>11</a:t>
                      </a:r>
                    </a:p>
                  </a:txBody>
                  <a:tcPr/>
                </a:tc>
                <a:extLst>
                  <a:ext uri="{0D108BD9-81ED-4DB2-BD59-A6C34878D82A}">
                    <a16:rowId xmlns:a16="http://schemas.microsoft.com/office/drawing/2014/main" val="1964645491"/>
                  </a:ext>
                </a:extLst>
              </a:tr>
              <a:tr h="318359">
                <a:tc>
                  <a:txBody>
                    <a:bodyPr/>
                    <a:lstStyle/>
                    <a:p>
                      <a:pPr algn="ctr"/>
                      <a:r>
                        <a:rPr lang="en-US" dirty="0"/>
                        <a:t>4</a:t>
                      </a:r>
                    </a:p>
                  </a:txBody>
                  <a:tcPr/>
                </a:tc>
                <a:tc>
                  <a:txBody>
                    <a:bodyPr/>
                    <a:lstStyle/>
                    <a:p>
                      <a:pPr algn="r"/>
                      <a:r>
                        <a:rPr lang="en-US" dirty="0"/>
                        <a:t>100</a:t>
                      </a:r>
                    </a:p>
                  </a:txBody>
                  <a:tcPr/>
                </a:tc>
                <a:extLst>
                  <a:ext uri="{0D108BD9-81ED-4DB2-BD59-A6C34878D82A}">
                    <a16:rowId xmlns:a16="http://schemas.microsoft.com/office/drawing/2014/main" val="666217044"/>
                  </a:ext>
                </a:extLst>
              </a:tr>
              <a:tr h="318359">
                <a:tc>
                  <a:txBody>
                    <a:bodyPr/>
                    <a:lstStyle/>
                    <a:p>
                      <a:pPr algn="ctr"/>
                      <a:r>
                        <a:rPr lang="en-US" dirty="0"/>
                        <a:t>5</a:t>
                      </a:r>
                    </a:p>
                  </a:txBody>
                  <a:tcPr/>
                </a:tc>
                <a:tc>
                  <a:txBody>
                    <a:bodyPr/>
                    <a:lstStyle/>
                    <a:p>
                      <a:pPr algn="r"/>
                      <a:r>
                        <a:rPr lang="en-US" dirty="0"/>
                        <a:t>101</a:t>
                      </a:r>
                    </a:p>
                  </a:txBody>
                  <a:tcPr/>
                </a:tc>
                <a:extLst>
                  <a:ext uri="{0D108BD9-81ED-4DB2-BD59-A6C34878D82A}">
                    <a16:rowId xmlns:a16="http://schemas.microsoft.com/office/drawing/2014/main" val="3449256025"/>
                  </a:ext>
                </a:extLst>
              </a:tr>
              <a:tr h="318359">
                <a:tc>
                  <a:txBody>
                    <a:bodyPr/>
                    <a:lstStyle/>
                    <a:p>
                      <a:pPr algn="ctr"/>
                      <a:r>
                        <a:rPr lang="en-US" dirty="0"/>
                        <a:t>6</a:t>
                      </a:r>
                    </a:p>
                  </a:txBody>
                  <a:tcPr/>
                </a:tc>
                <a:tc>
                  <a:txBody>
                    <a:bodyPr/>
                    <a:lstStyle/>
                    <a:p>
                      <a:pPr algn="r"/>
                      <a:r>
                        <a:rPr lang="en-US" dirty="0"/>
                        <a:t>110</a:t>
                      </a:r>
                    </a:p>
                  </a:txBody>
                  <a:tcPr/>
                </a:tc>
                <a:extLst>
                  <a:ext uri="{0D108BD9-81ED-4DB2-BD59-A6C34878D82A}">
                    <a16:rowId xmlns:a16="http://schemas.microsoft.com/office/drawing/2014/main" val="3065913957"/>
                  </a:ext>
                </a:extLst>
              </a:tr>
              <a:tr h="318359">
                <a:tc>
                  <a:txBody>
                    <a:bodyPr/>
                    <a:lstStyle/>
                    <a:p>
                      <a:pPr algn="ctr"/>
                      <a:r>
                        <a:rPr lang="en-US" dirty="0"/>
                        <a:t>7</a:t>
                      </a:r>
                    </a:p>
                  </a:txBody>
                  <a:tcPr/>
                </a:tc>
                <a:tc>
                  <a:txBody>
                    <a:bodyPr/>
                    <a:lstStyle/>
                    <a:p>
                      <a:pPr algn="r"/>
                      <a:r>
                        <a:rPr lang="en-US" dirty="0"/>
                        <a:t>111</a:t>
                      </a:r>
                    </a:p>
                  </a:txBody>
                  <a:tcPr/>
                </a:tc>
                <a:extLst>
                  <a:ext uri="{0D108BD9-81ED-4DB2-BD59-A6C34878D82A}">
                    <a16:rowId xmlns:a16="http://schemas.microsoft.com/office/drawing/2014/main" val="1505655220"/>
                  </a:ext>
                </a:extLst>
              </a:tr>
            </a:tbl>
          </a:graphicData>
        </a:graphic>
      </p:graphicFrame>
      <p:sp>
        <p:nvSpPr>
          <p:cNvPr id="6" name="TextBox 5">
            <a:extLst>
              <a:ext uri="{FF2B5EF4-FFF2-40B4-BE49-F238E27FC236}">
                <a16:creationId xmlns:a16="http://schemas.microsoft.com/office/drawing/2014/main" id="{9EDD853F-4F6E-2828-C9CF-E25E38F37989}"/>
              </a:ext>
            </a:extLst>
          </p:cNvPr>
          <p:cNvSpPr txBox="1"/>
          <p:nvPr/>
        </p:nvSpPr>
        <p:spPr>
          <a:xfrm>
            <a:off x="1441068" y="3975578"/>
            <a:ext cx="3504486" cy="923330"/>
          </a:xfrm>
          <a:prstGeom prst="rect">
            <a:avLst/>
          </a:prstGeom>
          <a:noFill/>
        </p:spPr>
        <p:txBody>
          <a:bodyPr wrap="none" rtlCol="0">
            <a:spAutoFit/>
          </a:bodyPr>
          <a:lstStyle/>
          <a:p>
            <a:r>
              <a:rPr lang="en-US" sz="5400" dirty="0"/>
              <a:t>1  1  0   =   6</a:t>
            </a:r>
          </a:p>
        </p:txBody>
      </p:sp>
      <p:sp>
        <p:nvSpPr>
          <p:cNvPr id="10" name="TextBox 9">
            <a:extLst>
              <a:ext uri="{FF2B5EF4-FFF2-40B4-BE49-F238E27FC236}">
                <a16:creationId xmlns:a16="http://schemas.microsoft.com/office/drawing/2014/main" id="{5B5E2130-07ED-0B98-6175-72AFA9836875}"/>
              </a:ext>
            </a:extLst>
          </p:cNvPr>
          <p:cNvSpPr txBox="1"/>
          <p:nvPr/>
        </p:nvSpPr>
        <p:spPr>
          <a:xfrm>
            <a:off x="1346331" y="3376220"/>
            <a:ext cx="2055371" cy="646331"/>
          </a:xfrm>
          <a:prstGeom prst="rect">
            <a:avLst/>
          </a:prstGeom>
          <a:noFill/>
        </p:spPr>
        <p:txBody>
          <a:bodyPr wrap="none" rtlCol="0">
            <a:spAutoFit/>
          </a:bodyPr>
          <a:lstStyle/>
          <a:p>
            <a:r>
              <a:rPr lang="en-US" sz="3600" dirty="0">
                <a:solidFill>
                  <a:srgbClr val="FF0000"/>
                </a:solidFill>
              </a:rPr>
              <a:t>4s   2s   1s</a:t>
            </a:r>
          </a:p>
        </p:txBody>
      </p:sp>
    </p:spTree>
    <p:extLst>
      <p:ext uri="{BB962C8B-B14F-4D97-AF65-F5344CB8AC3E}">
        <p14:creationId xmlns:p14="http://schemas.microsoft.com/office/powerpoint/2010/main" val="164296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4A0BC2-5363-3376-8C44-0553183A93CD}"/>
              </a:ext>
            </a:extLst>
          </p:cNvPr>
          <p:cNvSpPr>
            <a:spLocks noGrp="1"/>
          </p:cNvSpPr>
          <p:nvPr>
            <p:ph type="title"/>
          </p:nvPr>
        </p:nvSpPr>
        <p:spPr>
          <a:xfrm>
            <a:off x="838200" y="365125"/>
            <a:ext cx="5897451" cy="1325563"/>
          </a:xfrm>
        </p:spPr>
        <p:txBody>
          <a:bodyPr/>
          <a:lstStyle/>
          <a:p>
            <a:r>
              <a:rPr lang="en-US" dirty="0"/>
              <a:t>The first problem with Base-16</a:t>
            </a:r>
          </a:p>
        </p:txBody>
      </p:sp>
      <p:sp>
        <p:nvSpPr>
          <p:cNvPr id="3" name="Content Placeholder 2">
            <a:extLst>
              <a:ext uri="{FF2B5EF4-FFF2-40B4-BE49-F238E27FC236}">
                <a16:creationId xmlns:a16="http://schemas.microsoft.com/office/drawing/2014/main" id="{DD41EF8B-F30C-E4B4-A3EE-252E5F4E12AE}"/>
              </a:ext>
            </a:extLst>
          </p:cNvPr>
          <p:cNvSpPr>
            <a:spLocks noGrp="1"/>
          </p:cNvSpPr>
          <p:nvPr>
            <p:ph idx="1"/>
          </p:nvPr>
        </p:nvSpPr>
        <p:spPr>
          <a:xfrm>
            <a:off x="838200" y="1825625"/>
            <a:ext cx="4970172" cy="4351338"/>
          </a:xfrm>
        </p:spPr>
        <p:txBody>
          <a:bodyPr>
            <a:normAutofit/>
          </a:bodyPr>
          <a:lstStyle/>
          <a:p>
            <a:r>
              <a:rPr lang="en-US" dirty="0"/>
              <a:t>We only have 0-9 and we need to be able to represent 0-15 in a single base-16 digit</a:t>
            </a:r>
          </a:p>
          <a:p>
            <a:r>
              <a:rPr lang="en-US" dirty="0"/>
              <a:t>Thankfully we have emoji's</a:t>
            </a:r>
          </a:p>
          <a:p>
            <a:pPr lvl="1"/>
            <a:r>
              <a:rPr lang="en-US" dirty="0"/>
              <a:t>10  </a:t>
            </a:r>
            <a:r>
              <a:rPr lang="en-US" sz="2400" b="1" dirty="0"/>
              <a:t>✊</a:t>
            </a:r>
            <a:endParaRPr lang="en-US" dirty="0"/>
          </a:p>
          <a:p>
            <a:pPr lvl="1"/>
            <a:r>
              <a:rPr lang="en-US" dirty="0"/>
              <a:t>11  </a:t>
            </a:r>
            <a:r>
              <a:rPr lang="en-US" sz="2400" dirty="0"/>
              <a:t>☝️</a:t>
            </a:r>
            <a:endParaRPr lang="en-US" dirty="0"/>
          </a:p>
          <a:p>
            <a:pPr lvl="1"/>
            <a:r>
              <a:rPr lang="en-US" dirty="0"/>
              <a:t>12  </a:t>
            </a:r>
            <a:r>
              <a:rPr lang="en-US" sz="2400" dirty="0"/>
              <a:t>✌️</a:t>
            </a:r>
            <a:endParaRPr lang="en-US" dirty="0"/>
          </a:p>
          <a:p>
            <a:pPr lvl="1"/>
            <a:r>
              <a:rPr lang="en-US" dirty="0"/>
              <a:t>13   </a:t>
            </a:r>
            <a:r>
              <a:rPr lang="en-US" sz="2400" dirty="0"/>
              <a:t>🤟  (also Rock on!)</a:t>
            </a:r>
            <a:endParaRPr lang="en-US" dirty="0"/>
          </a:p>
          <a:p>
            <a:pPr lvl="1"/>
            <a:r>
              <a:rPr lang="en-US" dirty="0"/>
              <a:t>14  </a:t>
            </a:r>
            <a:r>
              <a:rPr lang="en-US" sz="2400" dirty="0"/>
              <a:t>🍀</a:t>
            </a:r>
            <a:endParaRPr lang="en-US" dirty="0"/>
          </a:p>
          <a:p>
            <a:pPr lvl="1"/>
            <a:r>
              <a:rPr lang="en-US" dirty="0"/>
              <a:t>15  </a:t>
            </a:r>
            <a:r>
              <a:rPr lang="en-US" sz="2400" b="1" dirty="0"/>
              <a:t>🖐</a:t>
            </a:r>
            <a:endParaRPr lang="en-US" dirty="0"/>
          </a:p>
        </p:txBody>
      </p:sp>
      <p:graphicFrame>
        <p:nvGraphicFramePr>
          <p:cNvPr id="5" name="Table 4">
            <a:extLst>
              <a:ext uri="{FF2B5EF4-FFF2-40B4-BE49-F238E27FC236}">
                <a16:creationId xmlns:a16="http://schemas.microsoft.com/office/drawing/2014/main" id="{F000C370-8C19-EAC0-F884-5F5784CDA23B}"/>
              </a:ext>
            </a:extLst>
          </p:cNvPr>
          <p:cNvGraphicFramePr>
            <a:graphicFrameLocks noGrp="1"/>
          </p:cNvGraphicFramePr>
          <p:nvPr>
            <p:extLst>
              <p:ext uri="{D42A27DB-BD31-4B8C-83A1-F6EECF244321}">
                <p14:modId xmlns:p14="http://schemas.microsoft.com/office/powerpoint/2010/main" val="2879825290"/>
              </p:ext>
            </p:extLst>
          </p:nvPr>
        </p:nvGraphicFramePr>
        <p:xfrm>
          <a:off x="7328079" y="365125"/>
          <a:ext cx="3657600" cy="5923000"/>
        </p:xfrm>
        <a:graphic>
          <a:graphicData uri="http://schemas.openxmlformats.org/drawingml/2006/table">
            <a:tbl>
              <a:tblPr firstRow="1" bandRow="1">
                <a:tableStyleId>{5C22544A-7EE6-4342-B048-85BDC9FD1C3A}</a:tableStyleId>
              </a:tblPr>
              <a:tblGrid>
                <a:gridCol w="1344136">
                  <a:extLst>
                    <a:ext uri="{9D8B030D-6E8A-4147-A177-3AD203B41FA5}">
                      <a16:colId xmlns:a16="http://schemas.microsoft.com/office/drawing/2014/main" val="4055137666"/>
                    </a:ext>
                  </a:extLst>
                </a:gridCol>
                <a:gridCol w="1124421">
                  <a:extLst>
                    <a:ext uri="{9D8B030D-6E8A-4147-A177-3AD203B41FA5}">
                      <a16:colId xmlns:a16="http://schemas.microsoft.com/office/drawing/2014/main" val="4140446323"/>
                    </a:ext>
                  </a:extLst>
                </a:gridCol>
                <a:gridCol w="1189043">
                  <a:extLst>
                    <a:ext uri="{9D8B030D-6E8A-4147-A177-3AD203B41FA5}">
                      <a16:colId xmlns:a16="http://schemas.microsoft.com/office/drawing/2014/main" val="1881360238"/>
                    </a:ext>
                  </a:extLst>
                </a:gridCol>
              </a:tblGrid>
              <a:tr h="345032">
                <a:tc>
                  <a:txBody>
                    <a:bodyPr/>
                    <a:lstStyle/>
                    <a:p>
                      <a:pPr algn="ctr"/>
                      <a:r>
                        <a:rPr lang="en-US" sz="1600" dirty="0"/>
                        <a:t>Base-10</a:t>
                      </a:r>
                    </a:p>
                  </a:txBody>
                  <a:tcPr marL="91763" marR="91763" marT="45882" marB="45882"/>
                </a:tc>
                <a:tc>
                  <a:txBody>
                    <a:bodyPr/>
                    <a:lstStyle/>
                    <a:p>
                      <a:pPr algn="ctr"/>
                      <a:r>
                        <a:rPr lang="en-US" sz="1600" dirty="0"/>
                        <a:t>Base-2</a:t>
                      </a:r>
                    </a:p>
                  </a:txBody>
                  <a:tcPr marL="91763" marR="91763" marT="45882" marB="45882"/>
                </a:tc>
                <a:tc>
                  <a:txBody>
                    <a:bodyPr/>
                    <a:lstStyle/>
                    <a:p>
                      <a:pPr algn="ctr"/>
                      <a:r>
                        <a:rPr lang="en-US" sz="1600" dirty="0"/>
                        <a:t>Base-16</a:t>
                      </a:r>
                    </a:p>
                  </a:txBody>
                  <a:tcPr marL="91763" marR="91763" marT="45882" marB="45882"/>
                </a:tc>
                <a:extLst>
                  <a:ext uri="{0D108BD9-81ED-4DB2-BD59-A6C34878D82A}">
                    <a16:rowId xmlns:a16="http://schemas.microsoft.com/office/drawing/2014/main" val="103214958"/>
                  </a:ext>
                </a:extLst>
              </a:tr>
              <a:tr h="345032">
                <a:tc>
                  <a:txBody>
                    <a:bodyPr/>
                    <a:lstStyle/>
                    <a:p>
                      <a:pPr algn="ctr"/>
                      <a:r>
                        <a:rPr lang="en-US" sz="1600" dirty="0"/>
                        <a:t>0</a:t>
                      </a:r>
                    </a:p>
                  </a:txBody>
                  <a:tcPr marL="91763" marR="91763" marT="45882" marB="45882"/>
                </a:tc>
                <a:tc>
                  <a:txBody>
                    <a:bodyPr/>
                    <a:lstStyle/>
                    <a:p>
                      <a:pPr algn="r"/>
                      <a:r>
                        <a:rPr lang="en-US" sz="1600" dirty="0"/>
                        <a:t>0</a:t>
                      </a:r>
                    </a:p>
                  </a:txBody>
                  <a:tcPr marL="91763" marR="91763" marT="45882" marB="45882"/>
                </a:tc>
                <a:tc>
                  <a:txBody>
                    <a:bodyPr/>
                    <a:lstStyle/>
                    <a:p>
                      <a:pPr algn="r"/>
                      <a:r>
                        <a:rPr lang="en-US" sz="1600" dirty="0"/>
                        <a:t>0</a:t>
                      </a:r>
                    </a:p>
                  </a:txBody>
                  <a:tcPr marL="91763" marR="91763" marT="45882" marB="45882"/>
                </a:tc>
                <a:extLst>
                  <a:ext uri="{0D108BD9-81ED-4DB2-BD59-A6C34878D82A}">
                    <a16:rowId xmlns:a16="http://schemas.microsoft.com/office/drawing/2014/main" val="108602342"/>
                  </a:ext>
                </a:extLst>
              </a:tr>
              <a:tr h="345032">
                <a:tc>
                  <a:txBody>
                    <a:bodyPr/>
                    <a:lstStyle/>
                    <a:p>
                      <a:pPr algn="ctr"/>
                      <a:r>
                        <a:rPr lang="en-US" sz="1600" dirty="0"/>
                        <a:t>1</a:t>
                      </a:r>
                    </a:p>
                  </a:txBody>
                  <a:tcPr marL="91763" marR="91763" marT="45882" marB="45882"/>
                </a:tc>
                <a:tc>
                  <a:txBody>
                    <a:bodyPr/>
                    <a:lstStyle/>
                    <a:p>
                      <a:pPr algn="r"/>
                      <a:r>
                        <a:rPr lang="en-US" sz="1600" dirty="0"/>
                        <a:t>1</a:t>
                      </a:r>
                    </a:p>
                  </a:txBody>
                  <a:tcPr marL="91763" marR="91763" marT="45882" marB="45882"/>
                </a:tc>
                <a:tc>
                  <a:txBody>
                    <a:bodyPr/>
                    <a:lstStyle/>
                    <a:p>
                      <a:pPr algn="r"/>
                      <a:r>
                        <a:rPr lang="en-US" sz="1600" dirty="0"/>
                        <a:t>1</a:t>
                      </a:r>
                    </a:p>
                  </a:txBody>
                  <a:tcPr marL="91763" marR="91763" marT="45882" marB="45882"/>
                </a:tc>
                <a:extLst>
                  <a:ext uri="{0D108BD9-81ED-4DB2-BD59-A6C34878D82A}">
                    <a16:rowId xmlns:a16="http://schemas.microsoft.com/office/drawing/2014/main" val="1368952813"/>
                  </a:ext>
                </a:extLst>
              </a:tr>
              <a:tr h="345032">
                <a:tc>
                  <a:txBody>
                    <a:bodyPr/>
                    <a:lstStyle/>
                    <a:p>
                      <a:pPr algn="ctr"/>
                      <a:r>
                        <a:rPr lang="en-US" sz="1600" dirty="0"/>
                        <a:t>2</a:t>
                      </a:r>
                    </a:p>
                  </a:txBody>
                  <a:tcPr marL="91763" marR="91763" marT="45882" marB="45882"/>
                </a:tc>
                <a:tc>
                  <a:txBody>
                    <a:bodyPr/>
                    <a:lstStyle/>
                    <a:p>
                      <a:pPr algn="r"/>
                      <a:r>
                        <a:rPr lang="en-US" sz="1600" dirty="0"/>
                        <a:t>10</a:t>
                      </a:r>
                    </a:p>
                  </a:txBody>
                  <a:tcPr marL="91763" marR="91763" marT="45882" marB="45882"/>
                </a:tc>
                <a:tc>
                  <a:txBody>
                    <a:bodyPr/>
                    <a:lstStyle/>
                    <a:p>
                      <a:pPr algn="r"/>
                      <a:r>
                        <a:rPr lang="en-US" sz="1600" dirty="0"/>
                        <a:t>2</a:t>
                      </a:r>
                    </a:p>
                  </a:txBody>
                  <a:tcPr marL="91763" marR="91763" marT="45882" marB="45882"/>
                </a:tc>
                <a:extLst>
                  <a:ext uri="{0D108BD9-81ED-4DB2-BD59-A6C34878D82A}">
                    <a16:rowId xmlns:a16="http://schemas.microsoft.com/office/drawing/2014/main" val="3575090032"/>
                  </a:ext>
                </a:extLst>
              </a:tr>
              <a:tr h="345032">
                <a:tc>
                  <a:txBody>
                    <a:bodyPr/>
                    <a:lstStyle/>
                    <a:p>
                      <a:pPr algn="ctr"/>
                      <a:r>
                        <a:rPr lang="en-US" sz="1600" dirty="0"/>
                        <a:t>3</a:t>
                      </a:r>
                    </a:p>
                  </a:txBody>
                  <a:tcPr marL="91763" marR="91763" marT="45882" marB="45882"/>
                </a:tc>
                <a:tc>
                  <a:txBody>
                    <a:bodyPr/>
                    <a:lstStyle/>
                    <a:p>
                      <a:pPr algn="r"/>
                      <a:r>
                        <a:rPr lang="en-US" sz="1600" dirty="0"/>
                        <a:t>11</a:t>
                      </a:r>
                    </a:p>
                  </a:txBody>
                  <a:tcPr marL="91763" marR="91763" marT="45882" marB="45882"/>
                </a:tc>
                <a:tc>
                  <a:txBody>
                    <a:bodyPr/>
                    <a:lstStyle/>
                    <a:p>
                      <a:pPr algn="r"/>
                      <a:r>
                        <a:rPr lang="en-US" sz="1600" dirty="0"/>
                        <a:t>3</a:t>
                      </a:r>
                    </a:p>
                  </a:txBody>
                  <a:tcPr marL="91763" marR="91763" marT="45882" marB="45882"/>
                </a:tc>
                <a:extLst>
                  <a:ext uri="{0D108BD9-81ED-4DB2-BD59-A6C34878D82A}">
                    <a16:rowId xmlns:a16="http://schemas.microsoft.com/office/drawing/2014/main" val="1964645491"/>
                  </a:ext>
                </a:extLst>
              </a:tr>
              <a:tr h="345032">
                <a:tc>
                  <a:txBody>
                    <a:bodyPr/>
                    <a:lstStyle/>
                    <a:p>
                      <a:pPr algn="ctr"/>
                      <a:r>
                        <a:rPr lang="en-US" sz="1600" dirty="0"/>
                        <a:t>4</a:t>
                      </a:r>
                    </a:p>
                  </a:txBody>
                  <a:tcPr marL="91763" marR="91763" marT="45882" marB="45882"/>
                </a:tc>
                <a:tc>
                  <a:txBody>
                    <a:bodyPr/>
                    <a:lstStyle/>
                    <a:p>
                      <a:pPr algn="r"/>
                      <a:r>
                        <a:rPr lang="en-US" sz="1600" dirty="0"/>
                        <a:t>100</a:t>
                      </a:r>
                    </a:p>
                  </a:txBody>
                  <a:tcPr marL="91763" marR="91763" marT="45882" marB="45882"/>
                </a:tc>
                <a:tc>
                  <a:txBody>
                    <a:bodyPr/>
                    <a:lstStyle/>
                    <a:p>
                      <a:pPr algn="r"/>
                      <a:r>
                        <a:rPr lang="en-US" sz="1600" dirty="0"/>
                        <a:t>4</a:t>
                      </a:r>
                    </a:p>
                  </a:txBody>
                  <a:tcPr marL="91763" marR="91763" marT="45882" marB="45882"/>
                </a:tc>
                <a:extLst>
                  <a:ext uri="{0D108BD9-81ED-4DB2-BD59-A6C34878D82A}">
                    <a16:rowId xmlns:a16="http://schemas.microsoft.com/office/drawing/2014/main" val="666217044"/>
                  </a:ext>
                </a:extLst>
              </a:tr>
              <a:tr h="345032">
                <a:tc>
                  <a:txBody>
                    <a:bodyPr/>
                    <a:lstStyle/>
                    <a:p>
                      <a:pPr algn="ctr"/>
                      <a:r>
                        <a:rPr lang="en-US" sz="1600" dirty="0"/>
                        <a:t>5</a:t>
                      </a:r>
                    </a:p>
                  </a:txBody>
                  <a:tcPr marL="91763" marR="91763" marT="45882" marB="45882"/>
                </a:tc>
                <a:tc>
                  <a:txBody>
                    <a:bodyPr/>
                    <a:lstStyle/>
                    <a:p>
                      <a:pPr algn="r"/>
                      <a:r>
                        <a:rPr lang="en-US" sz="1600" dirty="0"/>
                        <a:t>101</a:t>
                      </a:r>
                    </a:p>
                  </a:txBody>
                  <a:tcPr marL="91763" marR="91763" marT="45882" marB="45882"/>
                </a:tc>
                <a:tc>
                  <a:txBody>
                    <a:bodyPr/>
                    <a:lstStyle/>
                    <a:p>
                      <a:pPr algn="r"/>
                      <a:r>
                        <a:rPr lang="en-US" sz="1600" dirty="0"/>
                        <a:t>5</a:t>
                      </a:r>
                    </a:p>
                  </a:txBody>
                  <a:tcPr marL="91763" marR="91763" marT="45882" marB="45882"/>
                </a:tc>
                <a:extLst>
                  <a:ext uri="{0D108BD9-81ED-4DB2-BD59-A6C34878D82A}">
                    <a16:rowId xmlns:a16="http://schemas.microsoft.com/office/drawing/2014/main" val="3449256025"/>
                  </a:ext>
                </a:extLst>
              </a:tr>
              <a:tr h="345032">
                <a:tc>
                  <a:txBody>
                    <a:bodyPr/>
                    <a:lstStyle/>
                    <a:p>
                      <a:pPr algn="ctr"/>
                      <a:r>
                        <a:rPr lang="en-US" sz="1600" dirty="0"/>
                        <a:t>6</a:t>
                      </a:r>
                    </a:p>
                  </a:txBody>
                  <a:tcPr marL="91763" marR="91763" marT="45882" marB="45882"/>
                </a:tc>
                <a:tc>
                  <a:txBody>
                    <a:bodyPr/>
                    <a:lstStyle/>
                    <a:p>
                      <a:pPr algn="r"/>
                      <a:r>
                        <a:rPr lang="en-US" sz="1600" dirty="0"/>
                        <a:t>110</a:t>
                      </a:r>
                    </a:p>
                  </a:txBody>
                  <a:tcPr marL="91763" marR="91763" marT="45882" marB="45882"/>
                </a:tc>
                <a:tc>
                  <a:txBody>
                    <a:bodyPr/>
                    <a:lstStyle/>
                    <a:p>
                      <a:pPr algn="r"/>
                      <a:r>
                        <a:rPr lang="en-US" sz="1600" dirty="0"/>
                        <a:t>6</a:t>
                      </a:r>
                    </a:p>
                  </a:txBody>
                  <a:tcPr marL="91763" marR="91763" marT="45882" marB="45882"/>
                </a:tc>
                <a:extLst>
                  <a:ext uri="{0D108BD9-81ED-4DB2-BD59-A6C34878D82A}">
                    <a16:rowId xmlns:a16="http://schemas.microsoft.com/office/drawing/2014/main" val="3065913957"/>
                  </a:ext>
                </a:extLst>
              </a:tr>
              <a:tr h="345032">
                <a:tc>
                  <a:txBody>
                    <a:bodyPr/>
                    <a:lstStyle/>
                    <a:p>
                      <a:pPr algn="ctr"/>
                      <a:r>
                        <a:rPr lang="en-US" sz="1600" dirty="0"/>
                        <a:t>7</a:t>
                      </a:r>
                    </a:p>
                  </a:txBody>
                  <a:tcPr marL="91763" marR="91763" marT="45882" marB="45882"/>
                </a:tc>
                <a:tc>
                  <a:txBody>
                    <a:bodyPr/>
                    <a:lstStyle/>
                    <a:p>
                      <a:pPr algn="r"/>
                      <a:r>
                        <a:rPr lang="en-US" sz="1600" dirty="0"/>
                        <a:t>111</a:t>
                      </a:r>
                    </a:p>
                  </a:txBody>
                  <a:tcPr marL="91763" marR="91763" marT="45882" marB="45882"/>
                </a:tc>
                <a:tc>
                  <a:txBody>
                    <a:bodyPr/>
                    <a:lstStyle/>
                    <a:p>
                      <a:pPr algn="r"/>
                      <a:r>
                        <a:rPr lang="en-US" sz="1600" dirty="0"/>
                        <a:t>7</a:t>
                      </a:r>
                    </a:p>
                  </a:txBody>
                  <a:tcPr marL="91763" marR="91763" marT="45882" marB="45882"/>
                </a:tc>
                <a:extLst>
                  <a:ext uri="{0D108BD9-81ED-4DB2-BD59-A6C34878D82A}">
                    <a16:rowId xmlns:a16="http://schemas.microsoft.com/office/drawing/2014/main" val="1505655220"/>
                  </a:ext>
                </a:extLst>
              </a:tr>
              <a:tr h="345032">
                <a:tc>
                  <a:txBody>
                    <a:bodyPr/>
                    <a:lstStyle/>
                    <a:p>
                      <a:pPr algn="ctr"/>
                      <a:r>
                        <a:rPr lang="en-US" sz="1600" dirty="0"/>
                        <a:t>8</a:t>
                      </a:r>
                    </a:p>
                  </a:txBody>
                  <a:tcPr marL="91763" marR="91763" marT="45882" marB="45882"/>
                </a:tc>
                <a:tc>
                  <a:txBody>
                    <a:bodyPr/>
                    <a:lstStyle/>
                    <a:p>
                      <a:pPr algn="r"/>
                      <a:r>
                        <a:rPr lang="en-US" sz="1600" dirty="0"/>
                        <a:t>1000</a:t>
                      </a:r>
                    </a:p>
                  </a:txBody>
                  <a:tcPr marL="91763" marR="91763" marT="45882" marB="45882"/>
                </a:tc>
                <a:tc>
                  <a:txBody>
                    <a:bodyPr/>
                    <a:lstStyle/>
                    <a:p>
                      <a:pPr algn="r"/>
                      <a:r>
                        <a:rPr lang="en-US" sz="1600" dirty="0"/>
                        <a:t>8</a:t>
                      </a:r>
                    </a:p>
                  </a:txBody>
                  <a:tcPr marL="91763" marR="91763" marT="45882" marB="45882"/>
                </a:tc>
                <a:extLst>
                  <a:ext uri="{0D108BD9-81ED-4DB2-BD59-A6C34878D82A}">
                    <a16:rowId xmlns:a16="http://schemas.microsoft.com/office/drawing/2014/main" val="823583745"/>
                  </a:ext>
                </a:extLst>
              </a:tr>
              <a:tr h="345032">
                <a:tc>
                  <a:txBody>
                    <a:bodyPr/>
                    <a:lstStyle/>
                    <a:p>
                      <a:pPr algn="ctr"/>
                      <a:r>
                        <a:rPr lang="en-US" sz="1600" dirty="0"/>
                        <a:t>9</a:t>
                      </a:r>
                    </a:p>
                  </a:txBody>
                  <a:tcPr marL="91763" marR="91763" marT="45882" marB="45882"/>
                </a:tc>
                <a:tc>
                  <a:txBody>
                    <a:bodyPr/>
                    <a:lstStyle/>
                    <a:p>
                      <a:pPr algn="r"/>
                      <a:r>
                        <a:rPr lang="en-US" sz="1600" dirty="0"/>
                        <a:t>1001</a:t>
                      </a:r>
                    </a:p>
                  </a:txBody>
                  <a:tcPr marL="91763" marR="91763" marT="45882" marB="45882"/>
                </a:tc>
                <a:tc>
                  <a:txBody>
                    <a:bodyPr/>
                    <a:lstStyle/>
                    <a:p>
                      <a:pPr algn="r"/>
                      <a:r>
                        <a:rPr lang="en-US" sz="1600" dirty="0"/>
                        <a:t>9</a:t>
                      </a:r>
                    </a:p>
                  </a:txBody>
                  <a:tcPr marL="91763" marR="91763" marT="45882" marB="45882"/>
                </a:tc>
                <a:extLst>
                  <a:ext uri="{0D108BD9-81ED-4DB2-BD59-A6C34878D82A}">
                    <a16:rowId xmlns:a16="http://schemas.microsoft.com/office/drawing/2014/main" val="170267418"/>
                  </a:ext>
                </a:extLst>
              </a:tr>
              <a:tr h="345032">
                <a:tc>
                  <a:txBody>
                    <a:bodyPr/>
                    <a:lstStyle/>
                    <a:p>
                      <a:pPr algn="ctr"/>
                      <a:r>
                        <a:rPr lang="en-US" sz="1600" dirty="0"/>
                        <a:t>10</a:t>
                      </a:r>
                    </a:p>
                  </a:txBody>
                  <a:tcPr marL="91763" marR="91763" marT="45882" marB="45882"/>
                </a:tc>
                <a:tc>
                  <a:txBody>
                    <a:bodyPr/>
                    <a:lstStyle/>
                    <a:p>
                      <a:pPr algn="r"/>
                      <a:r>
                        <a:rPr lang="en-US" sz="1600" dirty="0"/>
                        <a:t>1010</a:t>
                      </a:r>
                    </a:p>
                  </a:txBody>
                  <a:tcPr marL="91763" marR="91763" marT="45882" marB="45882"/>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b="1" dirty="0"/>
                        <a:t>✊</a:t>
                      </a:r>
                    </a:p>
                  </a:txBody>
                  <a:tcPr marL="91763" marR="91763" marT="45882" marB="45882"/>
                </a:tc>
                <a:extLst>
                  <a:ext uri="{0D108BD9-81ED-4DB2-BD59-A6C34878D82A}">
                    <a16:rowId xmlns:a16="http://schemas.microsoft.com/office/drawing/2014/main" val="2645467503"/>
                  </a:ext>
                </a:extLst>
              </a:tr>
              <a:tr h="373760">
                <a:tc>
                  <a:txBody>
                    <a:bodyPr/>
                    <a:lstStyle/>
                    <a:p>
                      <a:pPr algn="ctr"/>
                      <a:r>
                        <a:rPr lang="en-US" sz="1600" dirty="0"/>
                        <a:t>11</a:t>
                      </a:r>
                    </a:p>
                  </a:txBody>
                  <a:tcPr marL="91763" marR="91763" marT="45882" marB="45882"/>
                </a:tc>
                <a:tc>
                  <a:txBody>
                    <a:bodyPr/>
                    <a:lstStyle/>
                    <a:p>
                      <a:pPr algn="r"/>
                      <a:r>
                        <a:rPr lang="en-US" sz="1600" dirty="0"/>
                        <a:t>1011</a:t>
                      </a:r>
                    </a:p>
                  </a:txBody>
                  <a:tcPr marL="91763" marR="91763" marT="45882" marB="45882"/>
                </a:tc>
                <a:tc>
                  <a:txBody>
                    <a:bodyPr/>
                    <a:lstStyle/>
                    <a:p>
                      <a:pPr algn="r"/>
                      <a:r>
                        <a:rPr lang="en-US" sz="1600" dirty="0"/>
                        <a:t> </a:t>
                      </a:r>
                      <a:r>
                        <a:rPr lang="en-US" sz="1800" dirty="0"/>
                        <a:t>☝️</a:t>
                      </a:r>
                      <a:endParaRPr lang="en-US" sz="1600" dirty="0"/>
                    </a:p>
                  </a:txBody>
                  <a:tcPr marL="91763" marR="91763" marT="45882" marB="45882"/>
                </a:tc>
                <a:extLst>
                  <a:ext uri="{0D108BD9-81ED-4DB2-BD59-A6C34878D82A}">
                    <a16:rowId xmlns:a16="http://schemas.microsoft.com/office/drawing/2014/main" val="2538605350"/>
                  </a:ext>
                </a:extLst>
              </a:tr>
              <a:tr h="373760">
                <a:tc>
                  <a:txBody>
                    <a:bodyPr/>
                    <a:lstStyle/>
                    <a:p>
                      <a:pPr algn="ctr"/>
                      <a:r>
                        <a:rPr lang="en-US" sz="1600" dirty="0"/>
                        <a:t>12</a:t>
                      </a:r>
                    </a:p>
                  </a:txBody>
                  <a:tcPr marL="91763" marR="91763" marT="45882" marB="45882"/>
                </a:tc>
                <a:tc>
                  <a:txBody>
                    <a:bodyPr/>
                    <a:lstStyle/>
                    <a:p>
                      <a:pPr algn="r"/>
                      <a:r>
                        <a:rPr lang="en-US" sz="1600" dirty="0"/>
                        <a:t>1100</a:t>
                      </a:r>
                    </a:p>
                  </a:txBody>
                  <a:tcPr marL="91763" marR="91763" marT="45882" marB="45882"/>
                </a:tc>
                <a:tc>
                  <a:txBody>
                    <a:bodyPr/>
                    <a:lstStyle/>
                    <a:p>
                      <a:pPr algn="r"/>
                      <a:r>
                        <a:rPr lang="en-US" sz="1800" dirty="0"/>
                        <a:t>✌️</a:t>
                      </a:r>
                      <a:endParaRPr lang="en-US" sz="1600" dirty="0"/>
                    </a:p>
                  </a:txBody>
                  <a:tcPr marL="91763" marR="91763" marT="45882" marB="45882"/>
                </a:tc>
                <a:extLst>
                  <a:ext uri="{0D108BD9-81ED-4DB2-BD59-A6C34878D82A}">
                    <a16:rowId xmlns:a16="http://schemas.microsoft.com/office/drawing/2014/main" val="2922068968"/>
                  </a:ext>
                </a:extLst>
              </a:tr>
              <a:tr h="345032">
                <a:tc>
                  <a:txBody>
                    <a:bodyPr/>
                    <a:lstStyle/>
                    <a:p>
                      <a:pPr algn="ctr"/>
                      <a:r>
                        <a:rPr lang="en-US" sz="1600" dirty="0"/>
                        <a:t>13</a:t>
                      </a:r>
                    </a:p>
                  </a:txBody>
                  <a:tcPr marL="91763" marR="91763" marT="45882" marB="45882"/>
                </a:tc>
                <a:tc>
                  <a:txBody>
                    <a:bodyPr/>
                    <a:lstStyle/>
                    <a:p>
                      <a:pPr algn="r"/>
                      <a:r>
                        <a:rPr lang="en-US" sz="1600" dirty="0"/>
                        <a:t>1101</a:t>
                      </a:r>
                    </a:p>
                  </a:txBody>
                  <a:tcPr marL="91763" marR="91763" marT="45882" marB="45882"/>
                </a:tc>
                <a:tc>
                  <a:txBody>
                    <a:bodyPr/>
                    <a:lstStyle/>
                    <a:p>
                      <a:pPr algn="r"/>
                      <a:r>
                        <a:rPr lang="en-US" sz="1600" dirty="0"/>
                        <a:t>🤟</a:t>
                      </a:r>
                    </a:p>
                  </a:txBody>
                  <a:tcPr marL="91763" marR="91763" marT="45882" marB="45882"/>
                </a:tc>
                <a:extLst>
                  <a:ext uri="{0D108BD9-81ED-4DB2-BD59-A6C34878D82A}">
                    <a16:rowId xmlns:a16="http://schemas.microsoft.com/office/drawing/2014/main" val="1124516158"/>
                  </a:ext>
                </a:extLst>
              </a:tr>
              <a:tr h="345032">
                <a:tc>
                  <a:txBody>
                    <a:bodyPr/>
                    <a:lstStyle/>
                    <a:p>
                      <a:pPr algn="ctr"/>
                      <a:r>
                        <a:rPr lang="en-US" sz="1600" dirty="0"/>
                        <a:t>14</a:t>
                      </a:r>
                    </a:p>
                  </a:txBody>
                  <a:tcPr marL="91763" marR="91763" marT="45882" marB="45882"/>
                </a:tc>
                <a:tc>
                  <a:txBody>
                    <a:bodyPr/>
                    <a:lstStyle/>
                    <a:p>
                      <a:pPr algn="r"/>
                      <a:r>
                        <a:rPr lang="en-US" sz="1600" dirty="0"/>
                        <a:t>1110</a:t>
                      </a:r>
                    </a:p>
                  </a:txBody>
                  <a:tcPr marL="91763" marR="91763" marT="45882" marB="45882"/>
                </a:tc>
                <a:tc>
                  <a:txBody>
                    <a:bodyPr/>
                    <a:lstStyle/>
                    <a:p>
                      <a:pPr algn="r"/>
                      <a:r>
                        <a:rPr lang="en-US" sz="1600" dirty="0"/>
                        <a:t>🍀</a:t>
                      </a:r>
                    </a:p>
                  </a:txBody>
                  <a:tcPr marL="91763" marR="91763" marT="45882" marB="45882"/>
                </a:tc>
                <a:extLst>
                  <a:ext uri="{0D108BD9-81ED-4DB2-BD59-A6C34878D82A}">
                    <a16:rowId xmlns:a16="http://schemas.microsoft.com/office/drawing/2014/main" val="1549681625"/>
                  </a:ext>
                </a:extLst>
              </a:tr>
              <a:tr h="345032">
                <a:tc>
                  <a:txBody>
                    <a:bodyPr/>
                    <a:lstStyle/>
                    <a:p>
                      <a:pPr algn="ctr"/>
                      <a:r>
                        <a:rPr lang="en-US" sz="1600" dirty="0"/>
                        <a:t>15</a:t>
                      </a:r>
                    </a:p>
                  </a:txBody>
                  <a:tcPr marL="91763" marR="91763" marT="45882" marB="45882"/>
                </a:tc>
                <a:tc>
                  <a:txBody>
                    <a:bodyPr/>
                    <a:lstStyle/>
                    <a:p>
                      <a:pPr algn="r"/>
                      <a:r>
                        <a:rPr lang="en-US" sz="1600" dirty="0"/>
                        <a:t>1111</a:t>
                      </a:r>
                    </a:p>
                  </a:txBody>
                  <a:tcPr marL="91763" marR="91763" marT="45882" marB="45882"/>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b="1" dirty="0"/>
                        <a:t>🖐</a:t>
                      </a:r>
                    </a:p>
                  </a:txBody>
                  <a:tcPr marL="91763" marR="91763" marT="45882" marB="45882"/>
                </a:tc>
                <a:extLst>
                  <a:ext uri="{0D108BD9-81ED-4DB2-BD59-A6C34878D82A}">
                    <a16:rowId xmlns:a16="http://schemas.microsoft.com/office/drawing/2014/main" val="2661776271"/>
                  </a:ext>
                </a:extLst>
              </a:tr>
            </a:tbl>
          </a:graphicData>
        </a:graphic>
      </p:graphicFrame>
    </p:spTree>
    <p:extLst>
      <p:ext uri="{BB962C8B-B14F-4D97-AF65-F5344CB8AC3E}">
        <p14:creationId xmlns:p14="http://schemas.microsoft.com/office/powerpoint/2010/main" val="266001853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1065</TotalTime>
  <Words>4544</Words>
  <Application>Microsoft Macintosh PowerPoint</Application>
  <PresentationFormat>Widescreen</PresentationFormat>
  <Paragraphs>1356</Paragraphs>
  <Slides>70</Slides>
  <Notes>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70</vt:i4>
      </vt:variant>
    </vt:vector>
  </HeadingPairs>
  <TitlesOfParts>
    <vt:vector size="76" baseType="lpstr">
      <vt:lpstr>Arial</vt:lpstr>
      <vt:lpstr>Calibri</vt:lpstr>
      <vt:lpstr>Calibri Light</vt:lpstr>
      <vt:lpstr>Courier</vt:lpstr>
      <vt:lpstr>Courier New</vt:lpstr>
      <vt:lpstr>Office Theme</vt:lpstr>
      <vt:lpstr>The CDC 8512 Microprocessor</vt:lpstr>
      <vt:lpstr>Outline</vt:lpstr>
      <vt:lpstr>What is missing?</vt:lpstr>
      <vt:lpstr>PowerPoint Presentation</vt:lpstr>
      <vt:lpstr>Fetch-Decode-Execute-Cycle</vt:lpstr>
      <vt:lpstr>Machine Language Instructions</vt:lpstr>
      <vt:lpstr>Let's learn Base-16 (Hexadecimal)</vt:lpstr>
      <vt:lpstr>Recall Base-2</vt:lpstr>
      <vt:lpstr>The first problem with Base-16</vt:lpstr>
      <vt:lpstr>No emojis in 1940 😭📅😭</vt:lpstr>
      <vt:lpstr>Base-10 and Base-16 (Hexadecimal) numbers</vt:lpstr>
      <vt:lpstr>Base-16 to/from Base-2</vt:lpstr>
      <vt:lpstr>Keep it simple for now</vt:lpstr>
      <vt:lpstr>Chuck's Not-so-quick Guide to Base-16</vt:lpstr>
      <vt:lpstr>ASCII – 8 Bits</vt:lpstr>
      <vt:lpstr>Multi-Byte Characters</vt:lpstr>
      <vt:lpstr>A Very Simple CPU</vt:lpstr>
      <vt:lpstr>Why wouldn't we use a real CPU?</vt:lpstr>
      <vt:lpstr>ARM Assembly</vt:lpstr>
      <vt:lpstr>Intel X86 Assembly</vt:lpstr>
      <vt:lpstr>CDC 8512 - Inspired by CDC 6500</vt:lpstr>
      <vt:lpstr>CDC 8512 - Inspired by CDC 6500</vt:lpstr>
      <vt:lpstr>About the CDC6500</vt:lpstr>
      <vt:lpstr>PowerPoint Presentation</vt:lpstr>
      <vt:lpstr>About the CDC8512</vt:lpstr>
      <vt:lpstr>CDC8512 Architecture</vt:lpstr>
      <vt:lpstr>CDC8512 Architecture</vt:lpstr>
      <vt:lpstr>CDC8512 Architecture</vt:lpstr>
      <vt:lpstr>CDC8512 Architecture</vt:lpstr>
      <vt:lpstr>CDC8512 Architecture</vt:lpstr>
      <vt:lpstr>CDC8512 Architecture</vt:lpstr>
      <vt:lpstr>CDC8512 Architecture</vt:lpstr>
      <vt:lpstr>CDC8512 Architecture</vt:lpstr>
      <vt:lpstr>CDC8512 Architecture</vt:lpstr>
      <vt:lpstr>CDC8512 Architecture</vt:lpstr>
      <vt:lpstr>Review</vt:lpstr>
      <vt:lpstr>PowerPoint Presentation</vt:lpstr>
      <vt:lpstr>Comparison Register</vt:lpstr>
      <vt:lpstr>Low level language</vt:lpstr>
      <vt:lpstr>CDC 8512 – Instruction Set</vt:lpstr>
      <vt:lpstr>CDC8512 CPU Reference</vt:lpstr>
      <vt:lpstr>Set a Register</vt:lpstr>
      <vt:lpstr>Register Arithmetic</vt:lpstr>
      <vt:lpstr>Comparison and Jumps</vt:lpstr>
      <vt:lpstr>Miscellaneous Instructions</vt:lpstr>
      <vt:lpstr>Summary</vt:lpstr>
      <vt:lpstr>CDC 8512 – Machine Language</vt:lpstr>
      <vt:lpstr>CDC 8512 - Assembly / Machine Code</vt:lpstr>
      <vt:lpstr>Single Register 8-bit Instruction</vt:lpstr>
      <vt:lpstr>Set Register to Constant (16-bit instruction)</vt:lpstr>
      <vt:lpstr>Single Register 8-Bit Instruction</vt:lpstr>
      <vt:lpstr>Print  and Halt Instructions</vt:lpstr>
      <vt:lpstr>Two Register Instruction</vt:lpstr>
      <vt:lpstr>CDC8512 Emulator in JavaScript</vt:lpstr>
      <vt:lpstr>Emulators for Fun</vt:lpstr>
      <vt:lpstr>Building Emulators for Historical CPUs</vt:lpstr>
      <vt:lpstr>Archive.org: Internet Arcade</vt:lpstr>
      <vt:lpstr>Game: Dig Dug</vt:lpstr>
      <vt:lpstr>Dig Dug Startup – JSMAME Emulator</vt:lpstr>
      <vt:lpstr>CPU Evolution</vt:lpstr>
      <vt:lpstr>Apple Computer Processors over time</vt:lpstr>
      <vt:lpstr>Reading: Post-Risc Architecture</vt:lpstr>
      <vt:lpstr>Reading: Intel 4004</vt:lpstr>
      <vt:lpstr>http://e4004.szyc.org/iset.html</vt:lpstr>
      <vt:lpstr>http://e4004.szyc.org/emu/</vt:lpstr>
      <vt:lpstr>WASM – Web Assembly</vt:lpstr>
      <vt:lpstr>WASM Hello World</vt:lpstr>
      <vt:lpstr>PowerPoint Presentation</vt:lpstr>
      <vt:lpstr>Summary</vt:lpstr>
      <vt:lpstr>Acknowledgements / Contributions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CDC 8512 MicroProcessor</dc:title>
  <dc:creator>Severance, Charles</dc:creator>
  <cp:lastModifiedBy>Severance, Charles</cp:lastModifiedBy>
  <cp:revision>79</cp:revision>
  <dcterms:created xsi:type="dcterms:W3CDTF">2023-02-08T12:14:18Z</dcterms:created>
  <dcterms:modified xsi:type="dcterms:W3CDTF">2025-11-17T05:12:14Z</dcterms:modified>
</cp:coreProperties>
</file>